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393" r:id="rId4"/>
    <p:sldId id="430" r:id="rId5"/>
    <p:sldId id="259" r:id="rId6"/>
    <p:sldId id="394" r:id="rId7"/>
    <p:sldId id="369" r:id="rId8"/>
    <p:sldId id="431" r:id="rId9"/>
    <p:sldId id="395" r:id="rId10"/>
    <p:sldId id="432" r:id="rId11"/>
    <p:sldId id="396" r:id="rId12"/>
    <p:sldId id="397" r:id="rId13"/>
    <p:sldId id="398" r:id="rId14"/>
    <p:sldId id="399" r:id="rId15"/>
    <p:sldId id="400" r:id="rId16"/>
    <p:sldId id="404" r:id="rId17"/>
    <p:sldId id="405" r:id="rId18"/>
    <p:sldId id="418" r:id="rId19"/>
    <p:sldId id="419" r:id="rId20"/>
    <p:sldId id="436" r:id="rId21"/>
    <p:sldId id="442" r:id="rId22"/>
    <p:sldId id="443" r:id="rId23"/>
    <p:sldId id="420" r:id="rId24"/>
    <p:sldId id="421" r:id="rId25"/>
    <p:sldId id="437" r:id="rId26"/>
    <p:sldId id="444" r:id="rId27"/>
    <p:sldId id="445" r:id="rId28"/>
    <p:sldId id="423" r:id="rId29"/>
    <p:sldId id="424" r:id="rId30"/>
    <p:sldId id="438" r:id="rId31"/>
    <p:sldId id="446" r:id="rId32"/>
    <p:sldId id="447" r:id="rId33"/>
    <p:sldId id="422" r:id="rId34"/>
    <p:sldId id="425" r:id="rId35"/>
    <p:sldId id="439" r:id="rId36"/>
    <p:sldId id="448" r:id="rId37"/>
    <p:sldId id="449" r:id="rId38"/>
    <p:sldId id="426" r:id="rId39"/>
    <p:sldId id="427" r:id="rId40"/>
    <p:sldId id="440" r:id="rId41"/>
    <p:sldId id="450" r:id="rId42"/>
    <p:sldId id="451" r:id="rId43"/>
    <p:sldId id="428" r:id="rId44"/>
    <p:sldId id="429" r:id="rId45"/>
    <p:sldId id="441" r:id="rId46"/>
    <p:sldId id="452" r:id="rId47"/>
    <p:sldId id="453" r:id="rId48"/>
    <p:sldId id="433" r:id="rId49"/>
    <p:sldId id="417" r:id="rId50"/>
    <p:sldId id="363" r:id="rId5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CC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7288" autoAdjust="0"/>
  </p:normalViewPr>
  <p:slideViewPr>
    <p:cSldViewPr snapToGrid="0">
      <p:cViewPr varScale="1">
        <p:scale>
          <a:sx n="102" d="100"/>
          <a:sy n="102" d="100"/>
        </p:scale>
        <p:origin x="9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239035-8547-AA22-EEE6-B50AA8294C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68ACC7A0-D544-29A6-98C2-8684B3F594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E6EA3A-497F-4D16-9526-0A200BE8DDB9}" type="datetimeFigureOut">
              <a:rPr lang="vi-VN" smtClean="0"/>
              <a:t>24/11/2025</a:t>
            </a:fld>
            <a:endParaRPr lang="vi-VN"/>
          </a:p>
        </p:txBody>
      </p:sp>
      <p:sp>
        <p:nvSpPr>
          <p:cNvPr id="4" name="Footer Placeholder 3">
            <a:extLst>
              <a:ext uri="{FF2B5EF4-FFF2-40B4-BE49-F238E27FC236}">
                <a16:creationId xmlns:a16="http://schemas.microsoft.com/office/drawing/2014/main" id="{34D087B3-D4F2-FDF4-A2AF-53BD682890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0E6D1A65-9C8F-FCBA-531F-34F8B01575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E234F-3543-467D-A098-DC55B54B6EA1}" type="slidenum">
              <a:rPr lang="vi-VN" smtClean="0"/>
              <a:t>‹#›</a:t>
            </a:fld>
            <a:endParaRPr lang="vi-VN"/>
          </a:p>
        </p:txBody>
      </p:sp>
    </p:spTree>
    <p:extLst>
      <p:ext uri="{BB962C8B-B14F-4D97-AF65-F5344CB8AC3E}">
        <p14:creationId xmlns:p14="http://schemas.microsoft.com/office/powerpoint/2010/main" val="24639385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E74DE-031B-47E4-AB3F-B4071905D64E}" type="datetimeFigureOut">
              <a:rPr lang="vi-VN" smtClean="0"/>
              <a:t>24/11/2025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2BF58-7A91-45FE-B00E-9BECF368926B}" type="slidenum">
              <a:rPr lang="vi-VN" smtClean="0"/>
              <a:t>‹#›</a:t>
            </a:fld>
            <a:endParaRPr lang="vi-VN"/>
          </a:p>
        </p:txBody>
      </p:sp>
    </p:spTree>
    <p:extLst>
      <p:ext uri="{BB962C8B-B14F-4D97-AF65-F5344CB8AC3E}">
        <p14:creationId xmlns:p14="http://schemas.microsoft.com/office/powerpoint/2010/main" val="15018796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err="1"/>
              <a:t>Sơ</a:t>
            </a:r>
            <a:r>
              <a:rPr lang="en-US" dirty="0"/>
              <a:t> MTCS, </a:t>
            </a:r>
            <a:r>
              <a:rPr lang="en-US" dirty="0" err="1"/>
              <a:t>alphabeta</a:t>
            </a:r>
            <a:r>
              <a:rPr lang="en-US" dirty="0"/>
              <a:t> + move ordering</a:t>
            </a:r>
          </a:p>
          <a:p>
            <a:endParaRPr lang="en-US" dirty="0"/>
          </a:p>
          <a:p>
            <a:r>
              <a:rPr lang="en-US" dirty="0"/>
              <a:t>Definition + </a:t>
            </a:r>
            <a:r>
              <a:rPr lang="en-US" dirty="0" err="1"/>
              <a:t>MDP</a:t>
            </a:r>
            <a:r>
              <a:rPr lang="en-US" dirty="0"/>
              <a:t> before MTCS + input, output </a:t>
            </a:r>
          </a:p>
          <a:p>
            <a:r>
              <a:rPr lang="en-US" dirty="0"/>
              <a:t>Branching factor</a:t>
            </a:r>
          </a:p>
          <a:p>
            <a:r>
              <a:rPr lang="en-US" dirty="0"/>
              <a:t>2. Selection: </a:t>
            </a:r>
            <a:r>
              <a:rPr lang="en-US" dirty="0" err="1"/>
              <a:t>UCB</a:t>
            </a:r>
            <a:r>
              <a:rPr lang="en-US" dirty="0"/>
              <a:t> – UCT</a:t>
            </a:r>
          </a:p>
          <a:p>
            <a:r>
              <a:rPr lang="en-US" dirty="0"/>
              <a:t>3. Expansion </a:t>
            </a:r>
          </a:p>
          <a:p>
            <a:r>
              <a:rPr lang="en-US" dirty="0"/>
              <a:t>4. Simulation </a:t>
            </a:r>
            <a:r>
              <a:rPr lang="en-US" dirty="0" err="1"/>
              <a:t>là</a:t>
            </a:r>
            <a:r>
              <a:rPr lang="en-US" dirty="0"/>
              <a:t> </a:t>
            </a:r>
            <a:r>
              <a:rPr lang="en-US" dirty="0" err="1"/>
              <a:t>gì</a:t>
            </a:r>
            <a:r>
              <a:rPr lang="en-US" dirty="0"/>
              <a:t>, domain knowledge </a:t>
            </a:r>
            <a:r>
              <a:rPr lang="en-US" dirty="0" err="1"/>
              <a:t>là</a:t>
            </a:r>
            <a:r>
              <a:rPr lang="en-US" dirty="0"/>
              <a:t> -&gt; random </a:t>
            </a:r>
            <a:r>
              <a:rPr lang="en-US" dirty="0" err="1"/>
              <a:t>cùi</a:t>
            </a:r>
            <a:r>
              <a:rPr lang="en-US" dirty="0"/>
              <a:t>, (</a:t>
            </a:r>
            <a:r>
              <a:rPr lang="en-US" dirty="0" err="1"/>
              <a:t>đọc</a:t>
            </a:r>
            <a:r>
              <a:rPr lang="en-US" dirty="0"/>
              <a:t> paper), tournament </a:t>
            </a:r>
            <a:r>
              <a:rPr lang="en-US" dirty="0" err="1"/>
              <a:t>sau</a:t>
            </a:r>
            <a:r>
              <a:rPr lang="en-US" dirty="0"/>
              <a:t> </a:t>
            </a:r>
            <a:r>
              <a:rPr lang="en-US" dirty="0" err="1"/>
              <a:t>mỗi</a:t>
            </a:r>
            <a:r>
              <a:rPr lang="en-US" dirty="0"/>
              <a:t> </a:t>
            </a:r>
            <a:r>
              <a:rPr lang="en-US" dirty="0" err="1"/>
              <a:t>lần</a:t>
            </a:r>
            <a:r>
              <a:rPr lang="en-US" dirty="0"/>
              <a:t> simulation </a:t>
            </a:r>
            <a:r>
              <a:rPr lang="en-US" dirty="0" err="1"/>
              <a:t>lan</a:t>
            </a:r>
            <a:r>
              <a:rPr lang="en-US" dirty="0"/>
              <a:t> </a:t>
            </a:r>
            <a:r>
              <a:rPr lang="en-US" dirty="0" err="1"/>
              <a:t>truyền</a:t>
            </a:r>
            <a:r>
              <a:rPr lang="en-US" dirty="0"/>
              <a:t> </a:t>
            </a:r>
            <a:r>
              <a:rPr lang="en-US" dirty="0" err="1"/>
              <a:t>ngược</a:t>
            </a:r>
            <a:r>
              <a:rPr lang="en-US" dirty="0"/>
              <a:t> </a:t>
            </a:r>
            <a:r>
              <a:rPr lang="en-US" dirty="0" err="1"/>
              <a:t>cả</a:t>
            </a:r>
            <a:r>
              <a:rPr lang="en-US" dirty="0"/>
              <a:t> </a:t>
            </a:r>
            <a:r>
              <a:rPr lang="en-US" dirty="0" err="1"/>
              <a:t>cây</a:t>
            </a:r>
            <a:r>
              <a:rPr lang="en-US" dirty="0"/>
              <a:t>, 3 </a:t>
            </a:r>
            <a:r>
              <a:rPr lang="en-US" dirty="0" err="1"/>
              <a:t>lần</a:t>
            </a:r>
            <a:r>
              <a:rPr lang="en-US" dirty="0"/>
              <a:t> r update</a:t>
            </a:r>
          </a:p>
          <a:p>
            <a:r>
              <a:rPr lang="en-US" dirty="0"/>
              <a:t>5. </a:t>
            </a:r>
          </a:p>
          <a:p>
            <a:endParaRPr lang="vi-VN" dirty="0"/>
          </a:p>
        </p:txBody>
      </p:sp>
      <p:sp>
        <p:nvSpPr>
          <p:cNvPr id="4" name="Slide Number Placeholder 3"/>
          <p:cNvSpPr>
            <a:spLocks noGrp="1"/>
          </p:cNvSpPr>
          <p:nvPr>
            <p:ph type="sldNum" sz="quarter" idx="5"/>
          </p:nvPr>
        </p:nvSpPr>
        <p:spPr/>
        <p:txBody>
          <a:bodyPr/>
          <a:lstStyle/>
          <a:p>
            <a:fld id="{2192BF58-7A91-45FE-B00E-9BECF368926B}" type="slidenum">
              <a:rPr lang="vi-VN" smtClean="0"/>
              <a:t>2</a:t>
            </a:fld>
            <a:endParaRPr lang="vi-VN"/>
          </a:p>
        </p:txBody>
      </p:sp>
    </p:spTree>
    <p:extLst>
      <p:ext uri="{BB962C8B-B14F-4D97-AF65-F5344CB8AC3E}">
        <p14:creationId xmlns:p14="http://schemas.microsoft.com/office/powerpoint/2010/main" val="184611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45FF-2C2F-C5F3-2C07-A13ADD9C2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17B1EBEB-48E7-BCFD-5A5D-A41F686F0E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9F02DBF-904D-B0F6-84B8-A23269C807C3}"/>
              </a:ext>
            </a:extLst>
          </p:cNvPr>
          <p:cNvSpPr>
            <a:spLocks noGrp="1"/>
          </p:cNvSpPr>
          <p:nvPr>
            <p:ph type="dt" sz="half" idx="10"/>
          </p:nvPr>
        </p:nvSpPr>
        <p:spPr/>
        <p:txBody>
          <a:bodyPr/>
          <a:lstStyle/>
          <a:p>
            <a:fld id="{8040396C-8A55-4636-87EC-7B58EC70AFBF}" type="datetime1">
              <a:rPr lang="vi-VN" smtClean="0"/>
              <a:t>24/11/2025</a:t>
            </a:fld>
            <a:endParaRPr lang="vi-VN"/>
          </a:p>
        </p:txBody>
      </p:sp>
      <p:sp>
        <p:nvSpPr>
          <p:cNvPr id="5" name="Footer Placeholder 4">
            <a:extLst>
              <a:ext uri="{FF2B5EF4-FFF2-40B4-BE49-F238E27FC236}">
                <a16:creationId xmlns:a16="http://schemas.microsoft.com/office/drawing/2014/main" id="{8FC1B422-2494-93B2-5B2D-2036608EACA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1D90507-BF35-2F8F-30F3-AD560A4A8507}"/>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10055687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4200-5375-9377-36E1-A850C6BE0DF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174FCC2-2314-CD35-D489-1333EAA37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2C64FB9-0B4E-461F-192D-0CE7CBB6E8DD}"/>
              </a:ext>
            </a:extLst>
          </p:cNvPr>
          <p:cNvSpPr>
            <a:spLocks noGrp="1"/>
          </p:cNvSpPr>
          <p:nvPr>
            <p:ph type="dt" sz="half" idx="10"/>
          </p:nvPr>
        </p:nvSpPr>
        <p:spPr/>
        <p:txBody>
          <a:bodyPr/>
          <a:lstStyle/>
          <a:p>
            <a:fld id="{232C4030-0B17-4702-996C-384E8F2C5AD4}" type="datetime1">
              <a:rPr lang="vi-VN" smtClean="0"/>
              <a:t>24/11/2025</a:t>
            </a:fld>
            <a:endParaRPr lang="vi-VN"/>
          </a:p>
        </p:txBody>
      </p:sp>
      <p:sp>
        <p:nvSpPr>
          <p:cNvPr id="5" name="Footer Placeholder 4">
            <a:extLst>
              <a:ext uri="{FF2B5EF4-FFF2-40B4-BE49-F238E27FC236}">
                <a16:creationId xmlns:a16="http://schemas.microsoft.com/office/drawing/2014/main" id="{1916450C-BB99-C9C3-D344-A1533F441E9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8BB743E-ACD3-C156-BFC0-ADCC59A8CD56}"/>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3799054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FA1D1-8D15-D719-1DE8-E87557BDF6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2CD8E5F-BDFA-425C-3D31-A583D11897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C6D9F38-4FEC-17E7-879E-03740AE1EAD6}"/>
              </a:ext>
            </a:extLst>
          </p:cNvPr>
          <p:cNvSpPr>
            <a:spLocks noGrp="1"/>
          </p:cNvSpPr>
          <p:nvPr>
            <p:ph type="dt" sz="half" idx="10"/>
          </p:nvPr>
        </p:nvSpPr>
        <p:spPr/>
        <p:txBody>
          <a:bodyPr/>
          <a:lstStyle/>
          <a:p>
            <a:fld id="{28ED0962-0E35-474F-AB9B-9414D14281C3}" type="datetime1">
              <a:rPr lang="vi-VN" smtClean="0"/>
              <a:t>24/11/2025</a:t>
            </a:fld>
            <a:endParaRPr lang="vi-VN"/>
          </a:p>
        </p:txBody>
      </p:sp>
      <p:sp>
        <p:nvSpPr>
          <p:cNvPr id="5" name="Footer Placeholder 4">
            <a:extLst>
              <a:ext uri="{FF2B5EF4-FFF2-40B4-BE49-F238E27FC236}">
                <a16:creationId xmlns:a16="http://schemas.microsoft.com/office/drawing/2014/main" id="{0CA32FBA-F577-04A9-E3EC-2C8ACA41062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B1C78B4-BA1F-5E8D-430E-A18D39C94C8A}"/>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1169499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C2E1-39FF-CD00-284C-05C729C9897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0B04EF1-046E-2C57-DEE1-AF0DE3A4C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70B6038-7812-384D-1CB3-292EFF2F3F19}"/>
              </a:ext>
            </a:extLst>
          </p:cNvPr>
          <p:cNvSpPr>
            <a:spLocks noGrp="1"/>
          </p:cNvSpPr>
          <p:nvPr>
            <p:ph type="dt" sz="half" idx="10"/>
          </p:nvPr>
        </p:nvSpPr>
        <p:spPr/>
        <p:txBody>
          <a:bodyPr/>
          <a:lstStyle/>
          <a:p>
            <a:fld id="{FECC448F-617E-4A3D-8B96-ECD2E03B6A27}" type="datetime1">
              <a:rPr lang="vi-VN" smtClean="0"/>
              <a:t>24/11/2025</a:t>
            </a:fld>
            <a:endParaRPr lang="vi-VN"/>
          </a:p>
        </p:txBody>
      </p:sp>
      <p:sp>
        <p:nvSpPr>
          <p:cNvPr id="5" name="Footer Placeholder 4">
            <a:extLst>
              <a:ext uri="{FF2B5EF4-FFF2-40B4-BE49-F238E27FC236}">
                <a16:creationId xmlns:a16="http://schemas.microsoft.com/office/drawing/2014/main" id="{35D1C1E1-9AB4-381C-FFD3-9D27427C105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623D848-A105-7628-CB6F-B51F11C837BB}"/>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1656784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CF72-5EC1-137F-B2A0-9BE20CC78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0A8F782-5B0B-A1C0-4BEC-25FF70EEBF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85918A-7014-18A6-A30B-A16C4E6FF4DD}"/>
              </a:ext>
            </a:extLst>
          </p:cNvPr>
          <p:cNvSpPr>
            <a:spLocks noGrp="1"/>
          </p:cNvSpPr>
          <p:nvPr>
            <p:ph type="dt" sz="half" idx="10"/>
          </p:nvPr>
        </p:nvSpPr>
        <p:spPr/>
        <p:txBody>
          <a:bodyPr/>
          <a:lstStyle/>
          <a:p>
            <a:fld id="{35EDC06A-B91C-4DFD-9FCA-295E00C13981}" type="datetime1">
              <a:rPr lang="vi-VN" smtClean="0"/>
              <a:t>24/11/2025</a:t>
            </a:fld>
            <a:endParaRPr lang="vi-VN"/>
          </a:p>
        </p:txBody>
      </p:sp>
      <p:sp>
        <p:nvSpPr>
          <p:cNvPr id="5" name="Footer Placeholder 4">
            <a:extLst>
              <a:ext uri="{FF2B5EF4-FFF2-40B4-BE49-F238E27FC236}">
                <a16:creationId xmlns:a16="http://schemas.microsoft.com/office/drawing/2014/main" id="{9CBC2F67-4C72-FFB3-DD8A-2B265DCE823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2BB1208-5E21-DF3B-8269-B04369E9355F}"/>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29420066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BC0-9CC4-C387-ACE9-AD63782B86F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3713D349-DF19-B301-E3D0-A6923F73EC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180C6708-A445-9385-DEAA-6B71BEF221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D8F8D91F-1034-5A36-2849-4B418679D88A}"/>
              </a:ext>
            </a:extLst>
          </p:cNvPr>
          <p:cNvSpPr>
            <a:spLocks noGrp="1"/>
          </p:cNvSpPr>
          <p:nvPr>
            <p:ph type="dt" sz="half" idx="10"/>
          </p:nvPr>
        </p:nvSpPr>
        <p:spPr/>
        <p:txBody>
          <a:bodyPr/>
          <a:lstStyle/>
          <a:p>
            <a:fld id="{DEC11F41-86DB-493C-B121-1A0BB8DFE347}" type="datetime1">
              <a:rPr lang="vi-VN" smtClean="0"/>
              <a:t>24/11/2025</a:t>
            </a:fld>
            <a:endParaRPr lang="vi-VN"/>
          </a:p>
        </p:txBody>
      </p:sp>
      <p:sp>
        <p:nvSpPr>
          <p:cNvPr id="6" name="Footer Placeholder 5">
            <a:extLst>
              <a:ext uri="{FF2B5EF4-FFF2-40B4-BE49-F238E27FC236}">
                <a16:creationId xmlns:a16="http://schemas.microsoft.com/office/drawing/2014/main" id="{3438501C-2102-863E-6131-12DC21309D5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9605B17-FD4C-6E5C-4EEC-F0DDD497EE80}"/>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2403253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9AE8-5492-4DE8-30CE-D65DE930D857}"/>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3CE9FC66-C2C1-681C-859C-1B6DEFC53B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63141D-3B5B-E149-B590-4210654E0F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F38418C5-372C-8822-C429-FA1981EEB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6C3212-FC08-9A48-CD13-5628DD547A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05ACE50-C68B-0D91-61A6-FAA771DEA338}"/>
              </a:ext>
            </a:extLst>
          </p:cNvPr>
          <p:cNvSpPr>
            <a:spLocks noGrp="1"/>
          </p:cNvSpPr>
          <p:nvPr>
            <p:ph type="dt" sz="half" idx="10"/>
          </p:nvPr>
        </p:nvSpPr>
        <p:spPr/>
        <p:txBody>
          <a:bodyPr/>
          <a:lstStyle/>
          <a:p>
            <a:fld id="{E3A69C59-90CC-4C6A-9CA4-82713159BF34}" type="datetime1">
              <a:rPr lang="vi-VN" smtClean="0"/>
              <a:t>24/11/2025</a:t>
            </a:fld>
            <a:endParaRPr lang="vi-VN"/>
          </a:p>
        </p:txBody>
      </p:sp>
      <p:sp>
        <p:nvSpPr>
          <p:cNvPr id="8" name="Footer Placeholder 7">
            <a:extLst>
              <a:ext uri="{FF2B5EF4-FFF2-40B4-BE49-F238E27FC236}">
                <a16:creationId xmlns:a16="http://schemas.microsoft.com/office/drawing/2014/main" id="{DDB393CA-CA87-819E-F84C-E36DBD88611E}"/>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1150C3C1-C12B-D2C7-5083-E9464718F749}"/>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39621006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D6DC-29E0-D896-2368-9BCBBB2519BE}"/>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AAE6AF57-B647-DB9D-B7CA-266DA1859B4B}"/>
              </a:ext>
            </a:extLst>
          </p:cNvPr>
          <p:cNvSpPr>
            <a:spLocks noGrp="1"/>
          </p:cNvSpPr>
          <p:nvPr>
            <p:ph type="dt" sz="half" idx="10"/>
          </p:nvPr>
        </p:nvSpPr>
        <p:spPr/>
        <p:txBody>
          <a:bodyPr/>
          <a:lstStyle/>
          <a:p>
            <a:fld id="{B1449137-71AA-4D3E-96DA-BF37E4A07E3F}" type="datetime1">
              <a:rPr lang="vi-VN" smtClean="0"/>
              <a:t>24/11/2025</a:t>
            </a:fld>
            <a:endParaRPr lang="vi-VN"/>
          </a:p>
        </p:txBody>
      </p:sp>
      <p:sp>
        <p:nvSpPr>
          <p:cNvPr id="4" name="Footer Placeholder 3">
            <a:extLst>
              <a:ext uri="{FF2B5EF4-FFF2-40B4-BE49-F238E27FC236}">
                <a16:creationId xmlns:a16="http://schemas.microsoft.com/office/drawing/2014/main" id="{92C86A1F-2557-C790-2662-B89772BFA56B}"/>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02FA9AF8-2A78-D939-5CE7-AAE9AA78B873}"/>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1048455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C4E203-044B-85AC-E3AA-B94EB0BC2870}"/>
              </a:ext>
            </a:extLst>
          </p:cNvPr>
          <p:cNvSpPr>
            <a:spLocks noGrp="1"/>
          </p:cNvSpPr>
          <p:nvPr>
            <p:ph type="dt" sz="half" idx="10"/>
          </p:nvPr>
        </p:nvSpPr>
        <p:spPr/>
        <p:txBody>
          <a:bodyPr/>
          <a:lstStyle/>
          <a:p>
            <a:fld id="{E7166910-C37D-42B0-AE1A-BDEDCDB1E190}" type="datetime1">
              <a:rPr lang="vi-VN" smtClean="0"/>
              <a:t>24/11/2025</a:t>
            </a:fld>
            <a:endParaRPr lang="vi-VN"/>
          </a:p>
        </p:txBody>
      </p:sp>
      <p:sp>
        <p:nvSpPr>
          <p:cNvPr id="3" name="Footer Placeholder 2">
            <a:extLst>
              <a:ext uri="{FF2B5EF4-FFF2-40B4-BE49-F238E27FC236}">
                <a16:creationId xmlns:a16="http://schemas.microsoft.com/office/drawing/2014/main" id="{CEA153B4-BF71-867B-FDDE-3967376C5F65}"/>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DBE03079-F586-C5F7-E16A-720E5EE02ABB}"/>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4028768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B968-0228-8DE8-874E-2B9CFD653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4571602-2701-A435-2857-C997F2006E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A5FD968A-494F-335C-B797-FE55C0919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0DF428-2428-7861-44CE-5F93FFA5A83B}"/>
              </a:ext>
            </a:extLst>
          </p:cNvPr>
          <p:cNvSpPr>
            <a:spLocks noGrp="1"/>
          </p:cNvSpPr>
          <p:nvPr>
            <p:ph type="dt" sz="half" idx="10"/>
          </p:nvPr>
        </p:nvSpPr>
        <p:spPr/>
        <p:txBody>
          <a:bodyPr/>
          <a:lstStyle/>
          <a:p>
            <a:fld id="{11974C04-5D6A-4CA5-80E5-BE438C3B7699}" type="datetime1">
              <a:rPr lang="vi-VN" smtClean="0"/>
              <a:t>24/11/2025</a:t>
            </a:fld>
            <a:endParaRPr lang="vi-VN"/>
          </a:p>
        </p:txBody>
      </p:sp>
      <p:sp>
        <p:nvSpPr>
          <p:cNvPr id="6" name="Footer Placeholder 5">
            <a:extLst>
              <a:ext uri="{FF2B5EF4-FFF2-40B4-BE49-F238E27FC236}">
                <a16:creationId xmlns:a16="http://schemas.microsoft.com/office/drawing/2014/main" id="{F8DB1708-E58E-EE60-79A7-7652AE939EA8}"/>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CBEDB79-CF3E-6132-3042-F83C3A7B2A32}"/>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5082626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647B-BF6F-DE29-44CB-9346BDA0D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B65C946-09F3-5364-1E04-E797F6FFE7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A57C6D4D-7B5F-7403-98BB-3E1123107E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37E2E2-8B08-D492-E42B-CBAFE2A5CB21}"/>
              </a:ext>
            </a:extLst>
          </p:cNvPr>
          <p:cNvSpPr>
            <a:spLocks noGrp="1"/>
          </p:cNvSpPr>
          <p:nvPr>
            <p:ph type="dt" sz="half" idx="10"/>
          </p:nvPr>
        </p:nvSpPr>
        <p:spPr/>
        <p:txBody>
          <a:bodyPr/>
          <a:lstStyle/>
          <a:p>
            <a:fld id="{0B182ADA-E596-4736-95BA-4ED54BD25964}" type="datetime1">
              <a:rPr lang="vi-VN" smtClean="0"/>
              <a:t>24/11/2025</a:t>
            </a:fld>
            <a:endParaRPr lang="vi-VN"/>
          </a:p>
        </p:txBody>
      </p:sp>
      <p:sp>
        <p:nvSpPr>
          <p:cNvPr id="6" name="Footer Placeholder 5">
            <a:extLst>
              <a:ext uri="{FF2B5EF4-FFF2-40B4-BE49-F238E27FC236}">
                <a16:creationId xmlns:a16="http://schemas.microsoft.com/office/drawing/2014/main" id="{DC69FB01-52BA-27BB-1412-742B0FC2FCDC}"/>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135A770-3958-7083-BF15-6CFDD27BFCD9}"/>
              </a:ext>
            </a:extLst>
          </p:cNvPr>
          <p:cNvSpPr>
            <a:spLocks noGrp="1"/>
          </p:cNvSpPr>
          <p:nvPr>
            <p:ph type="sldNum" sz="quarter" idx="12"/>
          </p:nvPr>
        </p:nvSpPr>
        <p:spPr/>
        <p:txBody>
          <a:bodyPr/>
          <a:lstStyle/>
          <a:p>
            <a:fld id="{4689B2FE-DA1C-4C28-99FA-BB65688D140C}" type="slidenum">
              <a:rPr lang="vi-VN" smtClean="0"/>
              <a:t>‹#›</a:t>
            </a:fld>
            <a:endParaRPr lang="vi-VN"/>
          </a:p>
        </p:txBody>
      </p:sp>
    </p:spTree>
    <p:extLst>
      <p:ext uri="{BB962C8B-B14F-4D97-AF65-F5344CB8AC3E}">
        <p14:creationId xmlns:p14="http://schemas.microsoft.com/office/powerpoint/2010/main" val="4702638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28149-0B69-6445-A4BA-8F64FE7A3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79B3999-DC02-1688-FD00-002D5EC7D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9AA73C1-4053-A0D1-B9CC-59B429B2B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71AF71-0827-4CFB-98CD-F6DF3544235A}" type="datetime1">
              <a:rPr lang="vi-VN" smtClean="0"/>
              <a:t>24/11/2025</a:t>
            </a:fld>
            <a:endParaRPr lang="vi-VN"/>
          </a:p>
        </p:txBody>
      </p:sp>
      <p:sp>
        <p:nvSpPr>
          <p:cNvPr id="5" name="Footer Placeholder 4">
            <a:extLst>
              <a:ext uri="{FF2B5EF4-FFF2-40B4-BE49-F238E27FC236}">
                <a16:creationId xmlns:a16="http://schemas.microsoft.com/office/drawing/2014/main" id="{FDDB39A0-5E66-15D8-2DD1-7A0C4631EA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EF5E9EE5-2A1B-1F1D-0BB0-98E0319A94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9B2FE-DA1C-4C28-99FA-BB65688D140C}" type="slidenum">
              <a:rPr lang="vi-VN" smtClean="0"/>
              <a:t>‹#›</a:t>
            </a:fld>
            <a:endParaRPr lang="vi-VN"/>
          </a:p>
        </p:txBody>
      </p:sp>
    </p:spTree>
    <p:extLst>
      <p:ext uri="{BB962C8B-B14F-4D97-AF65-F5344CB8AC3E}">
        <p14:creationId xmlns:p14="http://schemas.microsoft.com/office/powerpoint/2010/main" val="3300058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1.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jpe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4C41F62-69CC-E067-AFCA-DFB9F16CB118}"/>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Freeform 14">
            <a:extLst>
              <a:ext uri="{FF2B5EF4-FFF2-40B4-BE49-F238E27FC236}">
                <a16:creationId xmlns:a16="http://schemas.microsoft.com/office/drawing/2014/main" id="{73D60F43-4587-D58B-2ACC-755E4E5F8C5D}"/>
              </a:ext>
            </a:extLst>
          </p:cNvPr>
          <p:cNvSpPr/>
          <p:nvPr/>
        </p:nvSpPr>
        <p:spPr>
          <a:xfrm>
            <a:off x="591752" y="520512"/>
            <a:ext cx="1210007" cy="978088"/>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5" name="Rectangle 4">
            <a:extLst>
              <a:ext uri="{FF2B5EF4-FFF2-40B4-BE49-F238E27FC236}">
                <a16:creationId xmlns:a16="http://schemas.microsoft.com/office/drawing/2014/main" id="{ACDB54CD-9F5C-8B90-9872-9AC79E4951E2}"/>
              </a:ext>
            </a:extLst>
          </p:cNvPr>
          <p:cNvSpPr/>
          <p:nvPr/>
        </p:nvSpPr>
        <p:spPr>
          <a:xfrm>
            <a:off x="1925809" y="484189"/>
            <a:ext cx="45719" cy="1014411"/>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14356-EB34-BC68-A408-13690B72EF75}"/>
              </a:ext>
            </a:extLst>
          </p:cNvPr>
          <p:cNvSpPr txBox="1"/>
          <p:nvPr/>
        </p:nvSpPr>
        <p:spPr>
          <a:xfrm>
            <a:off x="2191768" y="520512"/>
            <a:ext cx="6360662" cy="923330"/>
          </a:xfrm>
          <a:prstGeom prst="rect">
            <a:avLst/>
          </a:prstGeom>
          <a:noFill/>
        </p:spPr>
        <p:txBody>
          <a:bodyPr wrap="square">
            <a:spAutoFit/>
          </a:bodyPr>
          <a:lstStyle/>
          <a:p>
            <a:r>
              <a:rPr lang="en-US" dirty="0">
                <a:solidFill>
                  <a:srgbClr val="214CCC"/>
                </a:solidFill>
                <a:latin typeface="SVN-Gilroy Heavy" panose="00000A00000000000000" pitchFamily="50" charset="0"/>
              </a:rPr>
              <a:t>UNIVERSITY OF INFORMATION TECHNOLOGY</a:t>
            </a:r>
          </a:p>
          <a:p>
            <a:r>
              <a:rPr lang="en-US" dirty="0">
                <a:solidFill>
                  <a:srgbClr val="214CCC"/>
                </a:solidFill>
                <a:latin typeface="SVN-Gilroy Heavy" panose="00000A00000000000000" pitchFamily="50" charset="0"/>
              </a:rPr>
              <a:t>COURSE: </a:t>
            </a:r>
            <a:r>
              <a:rPr lang="en-US" b="1" dirty="0">
                <a:solidFill>
                  <a:srgbClr val="214CCC"/>
                </a:solidFill>
                <a:latin typeface="SVN-Gilroy Heavy" panose="00000A00000000000000" pitchFamily="50" charset="0"/>
              </a:rPr>
              <a:t>COMPUTER VISION</a:t>
            </a:r>
            <a:endParaRPr lang="en-US" b="1" dirty="0">
              <a:solidFill>
                <a:srgbClr val="214CCC"/>
              </a:solidFill>
              <a:latin typeface="SVN-Gilroy Light" panose="00000400000000000000" pitchFamily="50" charset="0"/>
            </a:endParaRPr>
          </a:p>
          <a:p>
            <a:r>
              <a:rPr lang="en-US" dirty="0">
                <a:solidFill>
                  <a:srgbClr val="214CCC"/>
                </a:solidFill>
                <a:latin typeface="SVN-Gilroy Heavy" panose="00000A00000000000000" pitchFamily="50" charset="0"/>
              </a:rPr>
              <a:t>CLASS: </a:t>
            </a:r>
            <a:r>
              <a:rPr lang="en-US" b="1" dirty="0">
                <a:solidFill>
                  <a:srgbClr val="214CCC"/>
                </a:solidFill>
                <a:latin typeface="SVN-Gilroy Heavy" panose="00000A00000000000000" pitchFamily="50" charset="0"/>
              </a:rPr>
              <a:t>CS231.Q11</a:t>
            </a:r>
            <a:endParaRPr lang="en-US"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570A4B86-9CF0-0438-FE48-2940BDAA2BA6}"/>
              </a:ext>
            </a:extLst>
          </p:cNvPr>
          <p:cNvSpPr/>
          <p:nvPr/>
        </p:nvSpPr>
        <p:spPr>
          <a:xfrm>
            <a:off x="591751" y="1609169"/>
            <a:ext cx="11095423" cy="476464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2" name="Slide Number Placeholder 11">
            <a:extLst>
              <a:ext uri="{FF2B5EF4-FFF2-40B4-BE49-F238E27FC236}">
                <a16:creationId xmlns:a16="http://schemas.microsoft.com/office/drawing/2014/main" id="{27074790-16D1-1D5E-9076-DDACCB09E3F8}"/>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1</a:t>
            </a:fld>
            <a:endParaRPr lang="vi-VN" b="1" dirty="0">
              <a:solidFill>
                <a:schemeClr val="bg1"/>
              </a:solidFill>
            </a:endParaRPr>
          </a:p>
        </p:txBody>
      </p:sp>
      <p:sp>
        <p:nvSpPr>
          <p:cNvPr id="14" name="TextBox 13">
            <a:extLst>
              <a:ext uri="{FF2B5EF4-FFF2-40B4-BE49-F238E27FC236}">
                <a16:creationId xmlns:a16="http://schemas.microsoft.com/office/drawing/2014/main" id="{6AFB6729-A425-8A09-07FE-C7CD1EFE7F55}"/>
              </a:ext>
            </a:extLst>
          </p:cNvPr>
          <p:cNvSpPr txBox="1"/>
          <p:nvPr/>
        </p:nvSpPr>
        <p:spPr>
          <a:xfrm>
            <a:off x="6025578" y="2637013"/>
            <a:ext cx="4504162" cy="646331"/>
          </a:xfrm>
          <a:prstGeom prst="rect">
            <a:avLst/>
          </a:prstGeom>
          <a:noFill/>
        </p:spPr>
        <p:txBody>
          <a:bodyPr wrap="square" rtlCol="0">
            <a:spAutoFit/>
          </a:bodyPr>
          <a:lstStyle/>
          <a:p>
            <a:r>
              <a:rPr lang="vi-VN" sz="3600" b="1" dirty="0">
                <a:solidFill>
                  <a:srgbClr val="214CCC"/>
                </a:solidFill>
                <a:latin typeface="+mj-lt"/>
              </a:rPr>
              <a:t>BÁO CÁO CUỐI KÌ</a:t>
            </a:r>
            <a:endParaRPr lang="en-US" sz="3600" b="1" dirty="0">
              <a:solidFill>
                <a:srgbClr val="214CCC"/>
              </a:solidFill>
              <a:latin typeface="+mj-lt"/>
            </a:endParaRPr>
          </a:p>
        </p:txBody>
      </p:sp>
      <p:sp>
        <p:nvSpPr>
          <p:cNvPr id="15" name="TextBox 14">
            <a:extLst>
              <a:ext uri="{FF2B5EF4-FFF2-40B4-BE49-F238E27FC236}">
                <a16:creationId xmlns:a16="http://schemas.microsoft.com/office/drawing/2014/main" id="{9E89B7EB-982E-C72C-198D-4190414FC100}"/>
              </a:ext>
            </a:extLst>
          </p:cNvPr>
          <p:cNvSpPr txBox="1"/>
          <p:nvPr/>
        </p:nvSpPr>
        <p:spPr>
          <a:xfrm>
            <a:off x="5372099" y="3448671"/>
            <a:ext cx="5553404" cy="400110"/>
          </a:xfrm>
          <a:prstGeom prst="rect">
            <a:avLst/>
          </a:prstGeom>
          <a:noFill/>
        </p:spPr>
        <p:txBody>
          <a:bodyPr wrap="square" rtlCol="0">
            <a:spAutoFit/>
          </a:bodyPr>
          <a:lstStyle/>
          <a:p>
            <a:pPr algn="ctr" eaLnBrk="1" hangingPunct="1"/>
            <a:r>
              <a:rPr lang="vi-VN" sz="2000" b="1" dirty="0">
                <a:solidFill>
                  <a:srgbClr val="214CCC"/>
                </a:solidFill>
                <a:latin typeface="+mj-lt"/>
              </a:rPr>
              <a:t>Phân Loại Lỗi Trên Bề Mặt Thép Từ Hình Ảnh</a:t>
            </a:r>
            <a:endParaRPr lang="en-US" sz="2000" b="1" dirty="0">
              <a:solidFill>
                <a:srgbClr val="214CCC"/>
              </a:solidFill>
              <a:latin typeface="+mj-lt"/>
            </a:endParaRPr>
          </a:p>
        </p:txBody>
      </p:sp>
      <p:sp>
        <p:nvSpPr>
          <p:cNvPr id="17" name="Text Box 8">
            <a:extLst>
              <a:ext uri="{FF2B5EF4-FFF2-40B4-BE49-F238E27FC236}">
                <a16:creationId xmlns:a16="http://schemas.microsoft.com/office/drawing/2014/main" id="{5E74044F-7426-1CE8-4779-F5949388C889}"/>
              </a:ext>
            </a:extLst>
          </p:cNvPr>
          <p:cNvSpPr txBox="1">
            <a:spLocks noChangeArrowheads="1"/>
          </p:cNvSpPr>
          <p:nvPr/>
        </p:nvSpPr>
        <p:spPr bwMode="auto">
          <a:xfrm>
            <a:off x="4653126" y="4537328"/>
            <a:ext cx="6991350" cy="346247"/>
          </a:xfrm>
          <a:prstGeom prst="rect">
            <a:avLst/>
          </a:prstGeom>
          <a:noFill/>
          <a:ln w="9525">
            <a:noFill/>
            <a:miter lim="800000"/>
          </a:ln>
        </p:spPr>
        <p:txBody>
          <a:bodyPr wrap="square" lIns="68579" tIns="34289" rIns="68579" bIns="34289">
            <a:spAutoFit/>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gn="ctr">
              <a:spcBef>
                <a:spcPts val="0"/>
              </a:spcBef>
            </a:pPr>
            <a:r>
              <a:rPr lang="en-US" sz="1800" b="1" dirty="0">
                <a:latin typeface="Calibri" panose="020F0502020204030204"/>
                <a:cs typeface="Calibri" panose="020F0502020204030204"/>
              </a:rPr>
              <a:t>University of Information Technology (UIT), VNU-HCM</a:t>
            </a:r>
            <a:endParaRPr lang="en-US" sz="1800" dirty="0">
              <a:latin typeface="Calibri" panose="020F0502020204030204"/>
              <a:cs typeface="Calibri" panose="020F0502020204030204"/>
            </a:endParaRPr>
          </a:p>
        </p:txBody>
      </p:sp>
      <p:sp>
        <p:nvSpPr>
          <p:cNvPr id="3" name="Text Box 8">
            <a:extLst>
              <a:ext uri="{FF2B5EF4-FFF2-40B4-BE49-F238E27FC236}">
                <a16:creationId xmlns:a16="http://schemas.microsoft.com/office/drawing/2014/main" id="{BB3218E5-49B7-6899-81DA-931C6C4DFB8E}"/>
              </a:ext>
            </a:extLst>
          </p:cNvPr>
          <p:cNvSpPr txBox="1">
            <a:spLocks noChangeArrowheads="1"/>
          </p:cNvSpPr>
          <p:nvPr/>
        </p:nvSpPr>
        <p:spPr bwMode="auto">
          <a:xfrm>
            <a:off x="4695824" y="4119873"/>
            <a:ext cx="6991350" cy="346247"/>
          </a:xfrm>
          <a:prstGeom prst="rect">
            <a:avLst/>
          </a:prstGeom>
          <a:noFill/>
          <a:ln w="9525">
            <a:noFill/>
            <a:miter lim="800000"/>
          </a:ln>
        </p:spPr>
        <p:txBody>
          <a:bodyPr wrap="square" lIns="68579" tIns="34289" rIns="68579" bIns="34289">
            <a:spAutoFit/>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gn="ctr">
              <a:spcBef>
                <a:spcPts val="0"/>
              </a:spcBef>
            </a:pPr>
            <a:r>
              <a:rPr lang="vi-VN" sz="1800" b="1" dirty="0">
                <a:latin typeface="Calibri" panose="020F0502020204030204"/>
                <a:cs typeface="Calibri" panose="020F0502020204030204"/>
              </a:rPr>
              <a:t>Thành viên</a:t>
            </a:r>
            <a:r>
              <a:rPr lang="en-US" sz="1800" b="1" dirty="0">
                <a:latin typeface="Calibri" panose="020F0502020204030204"/>
                <a:cs typeface="Calibri" panose="020F0502020204030204"/>
              </a:rPr>
              <a:t>: </a:t>
            </a:r>
            <a:r>
              <a:rPr lang="vi-VN" sz="1800" b="1" dirty="0">
                <a:latin typeface="Calibri" panose="020F0502020204030204"/>
                <a:cs typeface="Calibri" panose="020F0502020204030204"/>
              </a:rPr>
              <a:t>Lê</a:t>
            </a:r>
            <a:r>
              <a:rPr lang="en-US" sz="1800" b="1" dirty="0">
                <a:latin typeface="Calibri" panose="020F0502020204030204"/>
                <a:cs typeface="Calibri" panose="020F0502020204030204"/>
              </a:rPr>
              <a:t> </a:t>
            </a:r>
            <a:r>
              <a:rPr lang="vi-VN" sz="1800" b="1" dirty="0">
                <a:latin typeface="Calibri" panose="020F0502020204030204"/>
                <a:cs typeface="Calibri" panose="020F0502020204030204"/>
              </a:rPr>
              <a:t>Thanh</a:t>
            </a:r>
            <a:r>
              <a:rPr lang="en-US" sz="1800" b="1" dirty="0">
                <a:latin typeface="Calibri" panose="020F0502020204030204"/>
                <a:cs typeface="Calibri" panose="020F0502020204030204"/>
              </a:rPr>
              <a:t> </a:t>
            </a:r>
            <a:r>
              <a:rPr lang="vi-VN" sz="1800" b="1" dirty="0">
                <a:latin typeface="Calibri" panose="020F0502020204030204"/>
                <a:cs typeface="Calibri" panose="020F0502020204030204"/>
              </a:rPr>
              <a:t>Tù</a:t>
            </a:r>
            <a:r>
              <a:rPr lang="en-US" sz="1800" b="1" dirty="0">
                <a:latin typeface="Calibri" panose="020F0502020204030204"/>
                <a:cs typeface="Calibri" panose="020F0502020204030204"/>
              </a:rPr>
              <a:t>ng, </a:t>
            </a:r>
            <a:r>
              <a:rPr lang="vi-VN" sz="1800" b="1" dirty="0">
                <a:latin typeface="Calibri" panose="020F0502020204030204"/>
                <a:cs typeface="Calibri" panose="020F0502020204030204"/>
              </a:rPr>
              <a:t>Nguyễn</a:t>
            </a:r>
            <a:r>
              <a:rPr lang="en-US" sz="1800" b="1" dirty="0">
                <a:latin typeface="Calibri" panose="020F0502020204030204"/>
                <a:cs typeface="Calibri" panose="020F0502020204030204"/>
              </a:rPr>
              <a:t> </a:t>
            </a:r>
            <a:r>
              <a:rPr lang="vi-VN" sz="1800" b="1" dirty="0">
                <a:latin typeface="Calibri" panose="020F0502020204030204"/>
                <a:cs typeface="Calibri" panose="020F0502020204030204"/>
              </a:rPr>
              <a:t>Thanh</a:t>
            </a:r>
            <a:r>
              <a:rPr lang="en-US" sz="1800" b="1" dirty="0">
                <a:latin typeface="Calibri" panose="020F0502020204030204"/>
                <a:cs typeface="Calibri" panose="020F0502020204030204"/>
              </a:rPr>
              <a:t> </a:t>
            </a:r>
            <a:r>
              <a:rPr lang="vi-VN" sz="1800" b="1" dirty="0">
                <a:latin typeface="Calibri" panose="020F0502020204030204"/>
                <a:cs typeface="Calibri" panose="020F0502020204030204"/>
              </a:rPr>
              <a:t>Tuấn, Đỗ Hà Bình Thái</a:t>
            </a:r>
            <a:endParaRPr lang="en-US" sz="1800" b="1" dirty="0">
              <a:latin typeface="Calibri" panose="020F0502020204030204"/>
              <a:cs typeface="Calibri" panose="020F0502020204030204"/>
            </a:endParaRPr>
          </a:p>
        </p:txBody>
      </p:sp>
      <p:pic>
        <p:nvPicPr>
          <p:cNvPr id="19" name="Picture 18" descr="A robot with a circular display&#10;&#10;AI-generated content may be incorrect.">
            <a:extLst>
              <a:ext uri="{FF2B5EF4-FFF2-40B4-BE49-F238E27FC236}">
                <a16:creationId xmlns:a16="http://schemas.microsoft.com/office/drawing/2014/main" id="{9CE3ADDF-7A89-557E-EB49-87E8E19EB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96755" y="2600155"/>
            <a:ext cx="3025325" cy="2782669"/>
          </a:xfrm>
          <a:prstGeom prst="rect">
            <a:avLst/>
          </a:prstGeom>
        </p:spPr>
      </p:pic>
    </p:spTree>
    <p:extLst>
      <p:ext uri="{BB962C8B-B14F-4D97-AF65-F5344CB8AC3E}">
        <p14:creationId xmlns:p14="http://schemas.microsoft.com/office/powerpoint/2010/main" val="20748651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6C96B-1830-4BDB-3CEE-3D324545BF9B}"/>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03671D95-A638-56A0-B4C2-870B0BF7EE8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354003EA-B455-77E1-FF12-9DD4BE6CA357}"/>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107148-A854-E145-81C4-36C20C6FA83D}"/>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3DA7FB06-A65D-CDB5-837A-151581F11CE5}"/>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F8D3B919-0EC5-F54E-D3D2-DA5D0F36A4CE}"/>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F049169B-5F28-7531-3BFD-223AACD9615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10</a:t>
            </a:fld>
            <a:endParaRPr lang="vi-VN" b="1" dirty="0">
              <a:solidFill>
                <a:schemeClr val="bg1"/>
              </a:solidFill>
            </a:endParaRPr>
          </a:p>
        </p:txBody>
      </p:sp>
      <p:sp>
        <p:nvSpPr>
          <p:cNvPr id="2" name="TextBox 1">
            <a:extLst>
              <a:ext uri="{FF2B5EF4-FFF2-40B4-BE49-F238E27FC236}">
                <a16:creationId xmlns:a16="http://schemas.microsoft.com/office/drawing/2014/main" id="{E0BD26A5-DDB5-549D-E640-F6CC6153B5B4}"/>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4" name="Rectangle 3">
            <a:extLst>
              <a:ext uri="{FF2B5EF4-FFF2-40B4-BE49-F238E27FC236}">
                <a16:creationId xmlns:a16="http://schemas.microsoft.com/office/drawing/2014/main" id="{913101AF-6D8E-B703-3E3F-96BB936D28EA}"/>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7" name="TextBox 6">
            <a:extLst>
              <a:ext uri="{FF2B5EF4-FFF2-40B4-BE49-F238E27FC236}">
                <a16:creationId xmlns:a16="http://schemas.microsoft.com/office/drawing/2014/main" id="{2C008BCD-4695-8B8E-99B3-C56603A85830}"/>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Trích xuất đặc trưng</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30AFC6FF-5A53-E18E-2390-D3166AFD7954}"/>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2. </a:t>
            </a:r>
            <a:r>
              <a:rPr lang="en-US" sz="2000" b="1" dirty="0">
                <a:latin typeface="Aptos Display" panose="020B0004020202020204" pitchFamily="34" charset="0"/>
              </a:rPr>
              <a:t>Local Binary Patterns</a:t>
            </a:r>
            <a:r>
              <a:rPr lang="vi-VN" sz="2000" b="1" dirty="0">
                <a:latin typeface="Aptos Display" panose="020B0004020202020204" pitchFamily="34" charset="0"/>
              </a:rPr>
              <a:t> (LBP)</a:t>
            </a:r>
            <a:endParaRPr lang="en-US" sz="2000" b="1" dirty="0">
              <a:latin typeface="Aptos Display" panose="020B0004020202020204" pitchFamily="34" charset="0"/>
            </a:endParaRPr>
          </a:p>
        </p:txBody>
      </p:sp>
      <p:pic>
        <p:nvPicPr>
          <p:cNvPr id="16" name="Picture 15">
            <a:extLst>
              <a:ext uri="{FF2B5EF4-FFF2-40B4-BE49-F238E27FC236}">
                <a16:creationId xmlns:a16="http://schemas.microsoft.com/office/drawing/2014/main" id="{1C097D0C-0F58-B82F-10AF-1F3B72E9D262}"/>
              </a:ext>
            </a:extLst>
          </p:cNvPr>
          <p:cNvPicPr>
            <a:picLocks noChangeAspect="1"/>
          </p:cNvPicPr>
          <p:nvPr/>
        </p:nvPicPr>
        <p:blipFill>
          <a:blip r:embed="rId4"/>
          <a:stretch>
            <a:fillRect/>
          </a:stretch>
        </p:blipFill>
        <p:spPr>
          <a:xfrm>
            <a:off x="2237524" y="2495479"/>
            <a:ext cx="2381582" cy="2457793"/>
          </a:xfrm>
          <a:prstGeom prst="rect">
            <a:avLst/>
          </a:prstGeom>
        </p:spPr>
      </p:pic>
      <p:pic>
        <p:nvPicPr>
          <p:cNvPr id="18" name="Picture 17">
            <a:extLst>
              <a:ext uri="{FF2B5EF4-FFF2-40B4-BE49-F238E27FC236}">
                <a16:creationId xmlns:a16="http://schemas.microsoft.com/office/drawing/2014/main" id="{632B72D1-46CC-C679-FA3B-25757ACC538D}"/>
              </a:ext>
            </a:extLst>
          </p:cNvPr>
          <p:cNvPicPr>
            <a:picLocks noChangeAspect="1"/>
          </p:cNvPicPr>
          <p:nvPr/>
        </p:nvPicPr>
        <p:blipFill>
          <a:blip r:embed="rId5"/>
          <a:stretch>
            <a:fillRect/>
          </a:stretch>
        </p:blipFill>
        <p:spPr>
          <a:xfrm>
            <a:off x="7572896" y="2495479"/>
            <a:ext cx="2381582" cy="2448267"/>
          </a:xfrm>
          <a:prstGeom prst="rect">
            <a:avLst/>
          </a:prstGeom>
        </p:spPr>
      </p:pic>
      <p:cxnSp>
        <p:nvCxnSpPr>
          <p:cNvPr id="19" name="Straight Arrow Connector 18">
            <a:extLst>
              <a:ext uri="{FF2B5EF4-FFF2-40B4-BE49-F238E27FC236}">
                <a16:creationId xmlns:a16="http://schemas.microsoft.com/office/drawing/2014/main" id="{24666E25-BE24-97B9-A03D-E82E72F79D18}"/>
              </a:ext>
            </a:extLst>
          </p:cNvPr>
          <p:cNvCxnSpPr/>
          <p:nvPr/>
        </p:nvCxnSpPr>
        <p:spPr>
          <a:xfrm>
            <a:off x="4817097" y="3799002"/>
            <a:ext cx="24226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4032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02167-5C1A-643F-729D-B1D28FB3218C}"/>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99056417-D608-DA6F-9B5A-2D0A49256084}"/>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724336BC-F8FE-C4E8-E72D-4835F69B7DDF}"/>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C53A489-7A20-D925-4642-A17898648225}"/>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8B5AB76D-1601-AC23-D2A5-F0717667A359}"/>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20BC672F-6F8B-586C-57C5-676515881E6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BB6E0A94-85A3-422A-7D47-73611880220A}"/>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11</a:t>
            </a:fld>
            <a:endParaRPr lang="vi-VN" b="1" dirty="0">
              <a:solidFill>
                <a:schemeClr val="bg1"/>
              </a:solidFill>
            </a:endParaRPr>
          </a:p>
        </p:txBody>
      </p:sp>
      <p:sp>
        <p:nvSpPr>
          <p:cNvPr id="2" name="TextBox 1">
            <a:extLst>
              <a:ext uri="{FF2B5EF4-FFF2-40B4-BE49-F238E27FC236}">
                <a16:creationId xmlns:a16="http://schemas.microsoft.com/office/drawing/2014/main" id="{FA17CF36-FBE8-F39C-7FCA-9DFA80F45DBD}"/>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73E615B1-CD12-4922-4C42-5D5F10AF5571}"/>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Mô hình</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F40F2A2E-1782-048E-3AFB-6C04AD52CF0A}"/>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a:t>
            </a:r>
            <a:r>
              <a:rPr lang="en-US" sz="2000" b="1" dirty="0">
                <a:latin typeface="Aptos Display" panose="020B0004020202020204" pitchFamily="34" charset="0"/>
              </a:rPr>
              <a:t>Support Vector Machine</a:t>
            </a:r>
            <a:r>
              <a:rPr lang="vi-VN" sz="2000" b="1" dirty="0">
                <a:latin typeface="Aptos Display" panose="020B0004020202020204" pitchFamily="34" charset="0"/>
              </a:rPr>
              <a:t> (SVM)</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395627A5-E3D2-76C1-616A-2F685085E0A9}"/>
              </a:ext>
            </a:extLst>
          </p:cNvPr>
          <p:cNvSpPr txBox="1"/>
          <p:nvPr/>
        </p:nvSpPr>
        <p:spPr>
          <a:xfrm>
            <a:off x="752180" y="1770625"/>
            <a:ext cx="5485489" cy="646331"/>
          </a:xfrm>
          <a:prstGeom prst="rect">
            <a:avLst/>
          </a:prstGeom>
          <a:noFill/>
        </p:spPr>
        <p:txBody>
          <a:bodyPr wrap="square" rtlCol="0">
            <a:spAutoFit/>
          </a:bodyPr>
          <a:lstStyle/>
          <a:p>
            <a:r>
              <a:rPr lang="vi-VN" dirty="0">
                <a:latin typeface="Aptos Display" panose="020B0004020202020204" pitchFamily="34" charset="0"/>
              </a:rPr>
              <a:t>Là thuật toán phân loại, tìm siêu phẳng (hyperplane) tối ưu để tách các lớp dữ liệu.</a:t>
            </a:r>
            <a:endParaRPr lang="en-US" dirty="0">
              <a:latin typeface="Aptos Display" panose="020B0004020202020204" pitchFamily="34" charset="0"/>
            </a:endParaRPr>
          </a:p>
        </p:txBody>
      </p:sp>
      <p:sp>
        <p:nvSpPr>
          <p:cNvPr id="24" name="TextBox 23">
            <a:extLst>
              <a:ext uri="{FF2B5EF4-FFF2-40B4-BE49-F238E27FC236}">
                <a16:creationId xmlns:a16="http://schemas.microsoft.com/office/drawing/2014/main" id="{8F9BE1CF-88F7-37C4-388F-8D6F334B6C5F}"/>
              </a:ext>
            </a:extLst>
          </p:cNvPr>
          <p:cNvSpPr txBox="1"/>
          <p:nvPr/>
        </p:nvSpPr>
        <p:spPr>
          <a:xfrm>
            <a:off x="7125753" y="4232582"/>
            <a:ext cx="3294474" cy="1477328"/>
          </a:xfrm>
          <a:prstGeom prst="rect">
            <a:avLst/>
          </a:prstGeom>
          <a:noFill/>
        </p:spPr>
        <p:txBody>
          <a:bodyPr wrap="square">
            <a:spAutoFit/>
          </a:bodyPr>
          <a:lstStyle/>
          <a:p>
            <a:r>
              <a:rPr lang="vi-VN" dirty="0">
                <a:latin typeface="Aptos Display" panose="020B0004020202020204" pitchFamily="34" charset="0"/>
              </a:rPr>
              <a:t>Với dữ liệu không tuyến tính, SVM dùng hàm kernel để ánh xạ sang không gian nhiều chiều hơn, nơi các lớp có thể phân tách tuyến tính</a:t>
            </a:r>
            <a:endParaRPr lang="en-US" dirty="0">
              <a:latin typeface="Aptos Display" panose="020B0004020202020204" pitchFamily="34" charset="0"/>
            </a:endParaRPr>
          </a:p>
        </p:txBody>
      </p:sp>
      <p:sp>
        <p:nvSpPr>
          <p:cNvPr id="15" name="TextBox 14">
            <a:extLst>
              <a:ext uri="{FF2B5EF4-FFF2-40B4-BE49-F238E27FC236}">
                <a16:creationId xmlns:a16="http://schemas.microsoft.com/office/drawing/2014/main" id="{AEB0B168-A62F-336B-6B3C-639CEBC2CD9B}"/>
              </a:ext>
            </a:extLst>
          </p:cNvPr>
          <p:cNvSpPr txBox="1"/>
          <p:nvPr/>
        </p:nvSpPr>
        <p:spPr>
          <a:xfrm>
            <a:off x="752181" y="2506148"/>
            <a:ext cx="5485488" cy="923330"/>
          </a:xfrm>
          <a:prstGeom prst="rect">
            <a:avLst/>
          </a:prstGeom>
          <a:noFill/>
        </p:spPr>
        <p:txBody>
          <a:bodyPr wrap="square">
            <a:spAutoFit/>
          </a:bodyPr>
          <a:lstStyle/>
          <a:p>
            <a:r>
              <a:rPr lang="vi-VN" dirty="0">
                <a:latin typeface="Aptos Display" panose="020B0004020202020204" pitchFamily="34" charset="0"/>
              </a:rPr>
              <a:t>Siêu phẳng được chọn sao cho tối đa hóa khoảng cách biên (margin) tới các điểm gần nhất của hai lớp, gọi là vector hỗ trợ.</a:t>
            </a:r>
            <a:endParaRPr lang="en-US" dirty="0">
              <a:latin typeface="Aptos Display" panose="020B0004020202020204" pitchFamily="34" charset="0"/>
            </a:endParaRPr>
          </a:p>
        </p:txBody>
      </p:sp>
      <p:pic>
        <p:nvPicPr>
          <p:cNvPr id="5" name="Picture 4" descr="IMG_256">
            <a:extLst>
              <a:ext uri="{FF2B5EF4-FFF2-40B4-BE49-F238E27FC236}">
                <a16:creationId xmlns:a16="http://schemas.microsoft.com/office/drawing/2014/main" id="{9FF9C8E6-047B-9BEC-246C-6690EF24540F}"/>
              </a:ext>
            </a:extLst>
          </p:cNvPr>
          <p:cNvPicPr>
            <a:picLocks noChangeAspect="1"/>
          </p:cNvPicPr>
          <p:nvPr/>
        </p:nvPicPr>
        <p:blipFill>
          <a:blip r:embed="rId4"/>
          <a:stretch>
            <a:fillRect/>
          </a:stretch>
        </p:blipFill>
        <p:spPr>
          <a:xfrm>
            <a:off x="7360284" y="1212834"/>
            <a:ext cx="3129280" cy="2781935"/>
          </a:xfrm>
          <a:prstGeom prst="rect">
            <a:avLst/>
          </a:prstGeom>
          <a:noFill/>
          <a:ln w="9525">
            <a:noFill/>
          </a:ln>
        </p:spPr>
      </p:pic>
      <p:pic>
        <p:nvPicPr>
          <p:cNvPr id="14" name="Picture 13" descr="IMG_256">
            <a:extLst>
              <a:ext uri="{FF2B5EF4-FFF2-40B4-BE49-F238E27FC236}">
                <a16:creationId xmlns:a16="http://schemas.microsoft.com/office/drawing/2014/main" id="{34F81A78-2C32-8AD6-FBE4-0FD5CAB9000B}"/>
              </a:ext>
            </a:extLst>
          </p:cNvPr>
          <p:cNvPicPr>
            <a:picLocks noChangeAspect="1"/>
          </p:cNvPicPr>
          <p:nvPr/>
        </p:nvPicPr>
        <p:blipFill>
          <a:blip r:embed="rId5"/>
          <a:stretch>
            <a:fillRect/>
          </a:stretch>
        </p:blipFill>
        <p:spPr>
          <a:xfrm>
            <a:off x="760657" y="3814514"/>
            <a:ext cx="5571490" cy="2220595"/>
          </a:xfrm>
          <a:prstGeom prst="rect">
            <a:avLst/>
          </a:prstGeom>
          <a:noFill/>
          <a:ln w="9525">
            <a:noFill/>
          </a:ln>
        </p:spPr>
      </p:pic>
      <p:sp>
        <p:nvSpPr>
          <p:cNvPr id="16" name="Rectangle 15">
            <a:extLst>
              <a:ext uri="{FF2B5EF4-FFF2-40B4-BE49-F238E27FC236}">
                <a16:creationId xmlns:a16="http://schemas.microsoft.com/office/drawing/2014/main" id="{AA161B55-EA30-3943-FC03-32B6FE7CB211}"/>
              </a:ext>
            </a:extLst>
          </p:cNvPr>
          <p:cNvSpPr/>
          <p:nvPr/>
        </p:nvSpPr>
        <p:spPr>
          <a:xfrm flipH="1">
            <a:off x="6823356" y="4046685"/>
            <a:ext cx="45719" cy="1849122"/>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9" name="Rectangle 18">
            <a:extLst>
              <a:ext uri="{FF2B5EF4-FFF2-40B4-BE49-F238E27FC236}">
                <a16:creationId xmlns:a16="http://schemas.microsoft.com/office/drawing/2014/main" id="{2CC093CA-3B80-C6A6-130D-C945C732A7C7}"/>
              </a:ext>
            </a:extLst>
          </p:cNvPr>
          <p:cNvSpPr/>
          <p:nvPr/>
        </p:nvSpPr>
        <p:spPr>
          <a:xfrm>
            <a:off x="569451" y="1770625"/>
            <a:ext cx="45719" cy="1658375"/>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654161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628E-5884-5015-9319-A51D284AA3B3}"/>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369C7B94-42C6-F78E-27DB-592AAB6FAFA6}"/>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60499285-ECB8-E4C5-EB12-70965F1B1846}"/>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90449BCC-1F80-F981-BC11-5F83FCAE19EE}"/>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9AA14444-74E7-2290-4978-FD23B0D6B788}"/>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631D0B7A-EF93-F846-2B67-5CAB775D338F}"/>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F240ADB6-937F-5EA3-6D12-14512EE05599}"/>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12</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CA8B11E3-D3CE-4FCE-C48E-2F62EFF34FE3}"/>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64BC5444-44C7-C4D9-93F4-1D2190E5D163}"/>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Mô hình</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E599EDA3-FA38-EF6A-4D70-83853E1C7975}"/>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a:t>
            </a:r>
            <a:r>
              <a:rPr lang="en-US" sz="2000" b="1" dirty="0">
                <a:latin typeface="Aptos Display" panose="020B0004020202020204" pitchFamily="34" charset="0"/>
              </a:rPr>
              <a:t>K-Nearest Neighbor</a:t>
            </a:r>
            <a:r>
              <a:rPr lang="vi-VN" sz="2000" b="1" dirty="0">
                <a:latin typeface="Aptos Display" panose="020B0004020202020204" pitchFamily="34" charset="0"/>
              </a:rPr>
              <a:t> (KNN)</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0D243B11-0112-0E9A-EB18-3ED32D1FEBD4}"/>
              </a:ext>
            </a:extLst>
          </p:cNvPr>
          <p:cNvSpPr txBox="1"/>
          <p:nvPr/>
        </p:nvSpPr>
        <p:spPr>
          <a:xfrm>
            <a:off x="752180" y="1770625"/>
            <a:ext cx="4896639" cy="923330"/>
          </a:xfrm>
          <a:prstGeom prst="rect">
            <a:avLst/>
          </a:prstGeom>
          <a:noFill/>
        </p:spPr>
        <p:txBody>
          <a:bodyPr wrap="square" rtlCol="0">
            <a:spAutoFit/>
          </a:bodyPr>
          <a:lstStyle/>
          <a:p>
            <a:pPr algn="just"/>
            <a:r>
              <a:rPr lang="en-US" dirty="0" err="1">
                <a:latin typeface="+mj-lt"/>
              </a:rPr>
              <a:t>Là</a:t>
            </a:r>
            <a:r>
              <a:rPr lang="en-US" dirty="0">
                <a:latin typeface="+mj-lt"/>
              </a:rPr>
              <a:t> </a:t>
            </a:r>
            <a:r>
              <a:rPr lang="en-US" dirty="0" err="1">
                <a:latin typeface="+mj-lt"/>
              </a:rPr>
              <a:t>thuật</a:t>
            </a:r>
            <a:r>
              <a:rPr lang="en-US" dirty="0">
                <a:latin typeface="+mj-lt"/>
              </a:rPr>
              <a:t> </a:t>
            </a:r>
            <a:r>
              <a:rPr lang="en-US" dirty="0" err="1">
                <a:latin typeface="+mj-lt"/>
              </a:rPr>
              <a:t>toán</a:t>
            </a:r>
            <a:r>
              <a:rPr lang="en-US" dirty="0">
                <a:latin typeface="+mj-lt"/>
              </a:rPr>
              <a:t> </a:t>
            </a:r>
            <a:r>
              <a:rPr lang="en-US" dirty="0" err="1">
                <a:latin typeface="+mj-lt"/>
              </a:rPr>
              <a:t>phân</a:t>
            </a:r>
            <a:r>
              <a:rPr lang="en-US" dirty="0">
                <a:latin typeface="+mj-lt"/>
              </a:rPr>
              <a:t> </a:t>
            </a:r>
            <a:r>
              <a:rPr lang="en-US" dirty="0" err="1">
                <a:latin typeface="+mj-lt"/>
              </a:rPr>
              <a:t>loại</a:t>
            </a:r>
            <a:r>
              <a:rPr lang="en-US" dirty="0">
                <a:latin typeface="+mj-lt"/>
              </a:rPr>
              <a:t> phi </a:t>
            </a:r>
            <a:r>
              <a:rPr lang="en-US" dirty="0" err="1">
                <a:latin typeface="+mj-lt"/>
              </a:rPr>
              <a:t>tham</a:t>
            </a:r>
            <a:r>
              <a:rPr lang="en-US" dirty="0">
                <a:latin typeface="+mj-lt"/>
              </a:rPr>
              <a:t> </a:t>
            </a:r>
            <a:r>
              <a:rPr lang="en-US" dirty="0" err="1">
                <a:latin typeface="+mj-lt"/>
              </a:rPr>
              <a:t>số</a:t>
            </a:r>
            <a:r>
              <a:rPr lang="en-US" dirty="0">
                <a:latin typeface="+mj-lt"/>
              </a:rPr>
              <a:t>, </a:t>
            </a:r>
            <a:r>
              <a:rPr lang="en-US" dirty="0" err="1">
                <a:latin typeface="+mj-lt"/>
              </a:rPr>
              <a:t>gán</a:t>
            </a:r>
            <a:r>
              <a:rPr lang="en-US" dirty="0">
                <a:latin typeface="+mj-lt"/>
              </a:rPr>
              <a:t> </a:t>
            </a:r>
            <a:r>
              <a:rPr lang="en-US" dirty="0" err="1">
                <a:latin typeface="+mj-lt"/>
              </a:rPr>
              <a:t>nhãn</a:t>
            </a:r>
            <a:r>
              <a:rPr lang="en-US" dirty="0">
                <a:latin typeface="+mj-lt"/>
              </a:rPr>
              <a:t> </a:t>
            </a:r>
            <a:r>
              <a:rPr lang="en-US" dirty="0" err="1">
                <a:latin typeface="+mj-lt"/>
              </a:rPr>
              <a:t>cho</a:t>
            </a:r>
            <a:r>
              <a:rPr lang="en-US" dirty="0">
                <a:latin typeface="+mj-lt"/>
              </a:rPr>
              <a:t> </a:t>
            </a:r>
            <a:r>
              <a:rPr lang="en-US" dirty="0" err="1">
                <a:latin typeface="+mj-lt"/>
              </a:rPr>
              <a:t>mẫu</a:t>
            </a:r>
            <a:r>
              <a:rPr lang="en-US" dirty="0">
                <a:latin typeface="+mj-lt"/>
              </a:rPr>
              <a:t> </a:t>
            </a:r>
            <a:r>
              <a:rPr lang="en-US" dirty="0" err="1">
                <a:latin typeface="+mj-lt"/>
              </a:rPr>
              <a:t>mới</a:t>
            </a:r>
            <a:r>
              <a:rPr lang="en-US" dirty="0">
                <a:latin typeface="+mj-lt"/>
              </a:rPr>
              <a:t> </a:t>
            </a:r>
            <a:r>
              <a:rPr lang="en-US" dirty="0" err="1">
                <a:latin typeface="+mj-lt"/>
              </a:rPr>
              <a:t>dựa</a:t>
            </a:r>
            <a:r>
              <a:rPr lang="en-US" dirty="0">
                <a:latin typeface="+mj-lt"/>
              </a:rPr>
              <a:t> </a:t>
            </a:r>
            <a:r>
              <a:rPr lang="en-US" dirty="0" err="1">
                <a:latin typeface="+mj-lt"/>
              </a:rPr>
              <a:t>trên</a:t>
            </a:r>
            <a:r>
              <a:rPr lang="en-US" dirty="0">
                <a:latin typeface="+mj-lt"/>
              </a:rPr>
              <a:t> k </a:t>
            </a:r>
            <a:r>
              <a:rPr lang="en-US" dirty="0" err="1">
                <a:latin typeface="+mj-lt"/>
              </a:rPr>
              <a:t>điểm</a:t>
            </a:r>
            <a:r>
              <a:rPr lang="en-US" dirty="0">
                <a:latin typeface="+mj-lt"/>
              </a:rPr>
              <a:t> </a:t>
            </a:r>
            <a:r>
              <a:rPr lang="en-US" dirty="0" err="1">
                <a:latin typeface="+mj-lt"/>
              </a:rPr>
              <a:t>gần</a:t>
            </a:r>
            <a:r>
              <a:rPr lang="en-US" dirty="0">
                <a:latin typeface="+mj-lt"/>
              </a:rPr>
              <a:t> </a:t>
            </a:r>
            <a:r>
              <a:rPr lang="en-US" dirty="0" err="1">
                <a:latin typeface="+mj-lt"/>
              </a:rPr>
              <a:t>nhất</a:t>
            </a:r>
            <a:r>
              <a:rPr lang="en-US" dirty="0">
                <a:latin typeface="+mj-lt"/>
              </a:rPr>
              <a:t> </a:t>
            </a:r>
            <a:r>
              <a:rPr lang="en-US" dirty="0" err="1">
                <a:latin typeface="+mj-lt"/>
              </a:rPr>
              <a:t>trong</a:t>
            </a:r>
            <a:r>
              <a:rPr lang="en-US" dirty="0">
                <a:latin typeface="+mj-lt"/>
              </a:rPr>
              <a:t> </a:t>
            </a:r>
            <a:r>
              <a:rPr lang="en-US" dirty="0" err="1">
                <a:latin typeface="+mj-lt"/>
              </a:rPr>
              <a:t>tập</a:t>
            </a:r>
            <a:r>
              <a:rPr lang="en-US" dirty="0">
                <a:latin typeface="+mj-lt"/>
              </a:rPr>
              <a:t> </a:t>
            </a:r>
            <a:r>
              <a:rPr lang="en-US" dirty="0" err="1">
                <a:latin typeface="+mj-lt"/>
              </a:rPr>
              <a:t>huấn</a:t>
            </a:r>
            <a:r>
              <a:rPr lang="en-US" dirty="0">
                <a:latin typeface="+mj-lt"/>
              </a:rPr>
              <a:t> </a:t>
            </a:r>
            <a:r>
              <a:rPr lang="en-US" dirty="0" err="1">
                <a:latin typeface="+mj-lt"/>
              </a:rPr>
              <a:t>luyện</a:t>
            </a:r>
            <a:r>
              <a:rPr lang="en-US" dirty="0">
                <a:latin typeface="+mj-lt"/>
              </a:rPr>
              <a:t> </a:t>
            </a:r>
            <a:r>
              <a:rPr lang="en-US" dirty="0" err="1">
                <a:latin typeface="+mj-lt"/>
              </a:rPr>
              <a:t>và</a:t>
            </a:r>
            <a:r>
              <a:rPr lang="en-US" dirty="0">
                <a:latin typeface="+mj-lt"/>
              </a:rPr>
              <a:t> </a:t>
            </a:r>
            <a:r>
              <a:rPr lang="en-US" dirty="0" err="1">
                <a:latin typeface="+mj-lt"/>
              </a:rPr>
              <a:t>quy</a:t>
            </a:r>
            <a:r>
              <a:rPr lang="en-US" dirty="0">
                <a:latin typeface="+mj-lt"/>
              </a:rPr>
              <a:t> </a:t>
            </a:r>
            <a:r>
              <a:rPr lang="en-US" dirty="0" err="1">
                <a:latin typeface="+mj-lt"/>
              </a:rPr>
              <a:t>tắc</a:t>
            </a:r>
            <a:r>
              <a:rPr lang="en-US" dirty="0">
                <a:latin typeface="+mj-lt"/>
              </a:rPr>
              <a:t> </a:t>
            </a:r>
            <a:r>
              <a:rPr lang="en-US" dirty="0" err="1">
                <a:latin typeface="+mj-lt"/>
              </a:rPr>
              <a:t>bỏ</a:t>
            </a:r>
            <a:r>
              <a:rPr lang="en-US" dirty="0">
                <a:latin typeface="+mj-lt"/>
              </a:rPr>
              <a:t> </a:t>
            </a:r>
            <a:r>
              <a:rPr lang="en-US" dirty="0" err="1">
                <a:latin typeface="+mj-lt"/>
              </a:rPr>
              <a:t>phiếu</a:t>
            </a:r>
            <a:r>
              <a:rPr lang="en-US" dirty="0">
                <a:latin typeface="+mj-lt"/>
              </a:rPr>
              <a:t> </a:t>
            </a:r>
            <a:r>
              <a:rPr lang="en-US" dirty="0" err="1">
                <a:latin typeface="+mj-lt"/>
              </a:rPr>
              <a:t>đa</a:t>
            </a:r>
            <a:r>
              <a:rPr lang="en-US" dirty="0">
                <a:latin typeface="+mj-lt"/>
              </a:rPr>
              <a:t> </a:t>
            </a:r>
            <a:r>
              <a:rPr lang="en-US" dirty="0" err="1">
                <a:latin typeface="+mj-lt"/>
              </a:rPr>
              <a:t>số</a:t>
            </a:r>
            <a:endParaRPr lang="en-US" dirty="0">
              <a:latin typeface="+mj-lt"/>
            </a:endParaRPr>
          </a:p>
        </p:txBody>
      </p:sp>
      <p:pic>
        <p:nvPicPr>
          <p:cNvPr id="3" name="Picture 2" descr="IMG_256">
            <a:extLst>
              <a:ext uri="{FF2B5EF4-FFF2-40B4-BE49-F238E27FC236}">
                <a16:creationId xmlns:a16="http://schemas.microsoft.com/office/drawing/2014/main" id="{DD351037-1D94-C3DB-9DF7-BE8F363F63BB}"/>
              </a:ext>
            </a:extLst>
          </p:cNvPr>
          <p:cNvPicPr>
            <a:picLocks noChangeAspect="1"/>
          </p:cNvPicPr>
          <p:nvPr/>
        </p:nvPicPr>
        <p:blipFill>
          <a:blip r:embed="rId4"/>
          <a:stretch>
            <a:fillRect/>
          </a:stretch>
        </p:blipFill>
        <p:spPr>
          <a:xfrm>
            <a:off x="6548714" y="1990158"/>
            <a:ext cx="5028117" cy="2872981"/>
          </a:xfrm>
          <a:prstGeom prst="rect">
            <a:avLst/>
          </a:prstGeom>
          <a:noFill/>
          <a:ln w="9525">
            <a:noFill/>
          </a:ln>
        </p:spPr>
      </p:pic>
      <p:sp>
        <p:nvSpPr>
          <p:cNvPr id="19" name="TextBox 18">
            <a:extLst>
              <a:ext uri="{FF2B5EF4-FFF2-40B4-BE49-F238E27FC236}">
                <a16:creationId xmlns:a16="http://schemas.microsoft.com/office/drawing/2014/main" id="{E56F4BB7-9CB9-4DCE-C713-324B1DD58640}"/>
              </a:ext>
            </a:extLst>
          </p:cNvPr>
          <p:cNvSpPr txBox="1"/>
          <p:nvPr/>
        </p:nvSpPr>
        <p:spPr>
          <a:xfrm>
            <a:off x="763878" y="2889866"/>
            <a:ext cx="4878697" cy="646331"/>
          </a:xfrm>
          <a:prstGeom prst="rect">
            <a:avLst/>
          </a:prstGeom>
          <a:noFill/>
        </p:spPr>
        <p:txBody>
          <a:bodyPr wrap="square">
            <a:spAutoFit/>
          </a:bodyPr>
          <a:lstStyle/>
          <a:p>
            <a:pPr algn="just"/>
            <a:r>
              <a:rPr lang="vi-VN" dirty="0">
                <a:latin typeface="Aptos Display" panose="020B0004020202020204" pitchFamily="34" charset="0"/>
              </a:rPr>
              <a:t>Không xây dựng mô hình trong huấn luyện, mà lưu toàn bộ dữ liệu và phân loại trực tiếp khi dự đoán</a:t>
            </a:r>
            <a:endParaRPr lang="en-US" dirty="0">
              <a:latin typeface="Aptos Display" panose="020B0004020202020204" pitchFamily="34" charset="0"/>
            </a:endParaRPr>
          </a:p>
        </p:txBody>
      </p:sp>
      <p:sp>
        <p:nvSpPr>
          <p:cNvPr id="21" name="TextBox 20">
            <a:extLst>
              <a:ext uri="{FF2B5EF4-FFF2-40B4-BE49-F238E27FC236}">
                <a16:creationId xmlns:a16="http://schemas.microsoft.com/office/drawing/2014/main" id="{E93B6CB7-581A-AA8A-14B8-8587A28769EB}"/>
              </a:ext>
            </a:extLst>
          </p:cNvPr>
          <p:cNvSpPr txBox="1"/>
          <p:nvPr/>
        </p:nvSpPr>
        <p:spPr>
          <a:xfrm>
            <a:off x="752180" y="3819638"/>
            <a:ext cx="4890395" cy="646331"/>
          </a:xfrm>
          <a:prstGeom prst="rect">
            <a:avLst/>
          </a:prstGeom>
          <a:noFill/>
        </p:spPr>
        <p:txBody>
          <a:bodyPr wrap="square">
            <a:spAutoFit/>
          </a:bodyPr>
          <a:lstStyle/>
          <a:p>
            <a:pPr algn="just"/>
            <a:r>
              <a:rPr lang="en-US" dirty="0" err="1">
                <a:latin typeface="+mj-lt"/>
              </a:rPr>
              <a:t>Giá</a:t>
            </a:r>
            <a:r>
              <a:rPr lang="en-US" dirty="0">
                <a:latin typeface="+mj-lt"/>
              </a:rPr>
              <a:t> </a:t>
            </a:r>
            <a:r>
              <a:rPr lang="en-US" dirty="0" err="1">
                <a:latin typeface="+mj-lt"/>
              </a:rPr>
              <a:t>trị</a:t>
            </a:r>
            <a:r>
              <a:rPr lang="en-US" dirty="0">
                <a:latin typeface="+mj-lt"/>
              </a:rPr>
              <a:t> k </a:t>
            </a:r>
            <a:r>
              <a:rPr lang="en-US" dirty="0" err="1">
                <a:latin typeface="+mj-lt"/>
              </a:rPr>
              <a:t>điều</a:t>
            </a:r>
            <a:r>
              <a:rPr lang="en-US" dirty="0">
                <a:latin typeface="+mj-lt"/>
              </a:rPr>
              <a:t> </a:t>
            </a:r>
            <a:r>
              <a:rPr lang="en-US" dirty="0" err="1">
                <a:latin typeface="+mj-lt"/>
              </a:rPr>
              <a:t>chỉnh</a:t>
            </a:r>
            <a:r>
              <a:rPr lang="en-US" dirty="0">
                <a:latin typeface="+mj-lt"/>
              </a:rPr>
              <a:t> </a:t>
            </a:r>
            <a:r>
              <a:rPr lang="en-US" dirty="0" err="1">
                <a:latin typeface="+mj-lt"/>
              </a:rPr>
              <a:t>độ</a:t>
            </a:r>
            <a:r>
              <a:rPr lang="en-US" dirty="0">
                <a:latin typeface="+mj-lt"/>
              </a:rPr>
              <a:t> </a:t>
            </a:r>
            <a:r>
              <a:rPr lang="en-US" dirty="0" err="1">
                <a:latin typeface="+mj-lt"/>
              </a:rPr>
              <a:t>mịn</a:t>
            </a:r>
            <a:r>
              <a:rPr lang="en-US" dirty="0">
                <a:latin typeface="+mj-lt"/>
              </a:rPr>
              <a:t> </a:t>
            </a:r>
            <a:r>
              <a:rPr lang="en-US" dirty="0" err="1">
                <a:latin typeface="+mj-lt"/>
              </a:rPr>
              <a:t>của</a:t>
            </a:r>
            <a:r>
              <a:rPr lang="en-US" dirty="0">
                <a:latin typeface="+mj-lt"/>
              </a:rPr>
              <a:t> </a:t>
            </a:r>
            <a:r>
              <a:rPr lang="en-US" dirty="0" err="1">
                <a:latin typeface="+mj-lt"/>
              </a:rPr>
              <a:t>ranh</a:t>
            </a:r>
            <a:r>
              <a:rPr lang="en-US" dirty="0">
                <a:latin typeface="+mj-lt"/>
              </a:rPr>
              <a:t> </a:t>
            </a:r>
            <a:r>
              <a:rPr lang="en-US" dirty="0" err="1">
                <a:latin typeface="+mj-lt"/>
              </a:rPr>
              <a:t>giới</a:t>
            </a:r>
            <a:r>
              <a:rPr lang="en-US" dirty="0">
                <a:latin typeface="+mj-lt"/>
              </a:rPr>
              <a:t> </a:t>
            </a:r>
            <a:r>
              <a:rPr lang="en-US" dirty="0" err="1">
                <a:latin typeface="+mj-lt"/>
              </a:rPr>
              <a:t>quyết</a:t>
            </a:r>
            <a:r>
              <a:rPr lang="en-US" dirty="0">
                <a:latin typeface="+mj-lt"/>
              </a:rPr>
              <a:t> </a:t>
            </a:r>
            <a:r>
              <a:rPr lang="en-US" dirty="0" err="1">
                <a:latin typeface="+mj-lt"/>
              </a:rPr>
              <a:t>định</a:t>
            </a:r>
            <a:r>
              <a:rPr lang="en-US" dirty="0">
                <a:latin typeface="+mj-lt"/>
              </a:rPr>
              <a:t>: </a:t>
            </a:r>
            <a:r>
              <a:rPr lang="en-US" dirty="0" err="1">
                <a:latin typeface="+mj-lt"/>
              </a:rPr>
              <a:t>nhỏ</a:t>
            </a:r>
            <a:r>
              <a:rPr lang="en-US" dirty="0">
                <a:latin typeface="+mj-lt"/>
              </a:rPr>
              <a:t> → </a:t>
            </a:r>
            <a:r>
              <a:rPr lang="en-US" dirty="0" err="1">
                <a:latin typeface="+mj-lt"/>
              </a:rPr>
              <a:t>linh</a:t>
            </a:r>
            <a:r>
              <a:rPr lang="en-US" dirty="0">
                <a:latin typeface="+mj-lt"/>
              </a:rPr>
              <a:t> </a:t>
            </a:r>
            <a:r>
              <a:rPr lang="en-US" dirty="0" err="1">
                <a:latin typeface="+mj-lt"/>
              </a:rPr>
              <a:t>hoạt</a:t>
            </a:r>
            <a:r>
              <a:rPr lang="en-US" dirty="0">
                <a:latin typeface="+mj-lt"/>
              </a:rPr>
              <a:t>, </a:t>
            </a:r>
            <a:r>
              <a:rPr lang="en-US" dirty="0" err="1">
                <a:latin typeface="+mj-lt"/>
              </a:rPr>
              <a:t>lớn</a:t>
            </a:r>
            <a:r>
              <a:rPr lang="en-US" dirty="0">
                <a:latin typeface="+mj-lt"/>
              </a:rPr>
              <a:t> → </a:t>
            </a:r>
            <a:r>
              <a:rPr lang="en-US" dirty="0" err="1">
                <a:latin typeface="+mj-lt"/>
              </a:rPr>
              <a:t>ổn</a:t>
            </a:r>
            <a:r>
              <a:rPr lang="en-US" dirty="0">
                <a:latin typeface="+mj-lt"/>
              </a:rPr>
              <a:t> </a:t>
            </a:r>
            <a:r>
              <a:rPr lang="en-US" dirty="0" err="1">
                <a:latin typeface="+mj-lt"/>
              </a:rPr>
              <a:t>định</a:t>
            </a:r>
            <a:r>
              <a:rPr lang="en-US" dirty="0">
                <a:latin typeface="+mj-lt"/>
              </a:rPr>
              <a:t>.</a:t>
            </a:r>
          </a:p>
        </p:txBody>
      </p:sp>
      <p:sp>
        <p:nvSpPr>
          <p:cNvPr id="23" name="TextBox 22">
            <a:extLst>
              <a:ext uri="{FF2B5EF4-FFF2-40B4-BE49-F238E27FC236}">
                <a16:creationId xmlns:a16="http://schemas.microsoft.com/office/drawing/2014/main" id="{29038BB7-CD27-4DEA-E2D0-79B0CE569851}"/>
              </a:ext>
            </a:extLst>
          </p:cNvPr>
          <p:cNvSpPr txBox="1"/>
          <p:nvPr/>
        </p:nvSpPr>
        <p:spPr>
          <a:xfrm>
            <a:off x="1362036" y="4990216"/>
            <a:ext cx="4315536" cy="923330"/>
          </a:xfrm>
          <a:prstGeom prst="rect">
            <a:avLst/>
          </a:prstGeom>
          <a:noFill/>
        </p:spPr>
        <p:txBody>
          <a:bodyPr wrap="square">
            <a:spAutoFit/>
          </a:bodyPr>
          <a:lstStyle/>
          <a:p>
            <a:pPr algn="just">
              <a:spcBef>
                <a:spcPts val="600"/>
              </a:spcBef>
              <a:spcAft>
                <a:spcPts val="600"/>
              </a:spcAft>
            </a:pPr>
            <a:r>
              <a:rPr lang="vi-VN" dirty="0">
                <a:latin typeface="Aptos Display" panose="020B0004020202020204" pitchFamily="34" charset="0"/>
              </a:rPr>
              <a:t>Đơn giản, không giả định phân bố dữ liệu, thường dùng khi đặc trưng được biểu diễn dưới dạng vector</a:t>
            </a:r>
            <a:endParaRPr lang="en-US" dirty="0">
              <a:latin typeface="Aptos Display" panose="020B0004020202020204" pitchFamily="34" charset="0"/>
            </a:endParaRPr>
          </a:p>
        </p:txBody>
      </p:sp>
      <p:sp>
        <p:nvSpPr>
          <p:cNvPr id="29" name="Arrow: Right 28">
            <a:extLst>
              <a:ext uri="{FF2B5EF4-FFF2-40B4-BE49-F238E27FC236}">
                <a16:creationId xmlns:a16="http://schemas.microsoft.com/office/drawing/2014/main" id="{532495DD-D1D8-A421-8275-E7697D3C4CA2}"/>
              </a:ext>
            </a:extLst>
          </p:cNvPr>
          <p:cNvSpPr/>
          <p:nvPr/>
        </p:nvSpPr>
        <p:spPr>
          <a:xfrm>
            <a:off x="909549" y="5308532"/>
            <a:ext cx="452487"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0" name="Rectangle 29">
            <a:extLst>
              <a:ext uri="{FF2B5EF4-FFF2-40B4-BE49-F238E27FC236}">
                <a16:creationId xmlns:a16="http://schemas.microsoft.com/office/drawing/2014/main" id="{DD3FCFE6-6E30-F3D0-DE05-D34F8DBD56F6}"/>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Tree>
    <p:extLst>
      <p:ext uri="{BB962C8B-B14F-4D97-AF65-F5344CB8AC3E}">
        <p14:creationId xmlns:p14="http://schemas.microsoft.com/office/powerpoint/2010/main" val="1400081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3"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CF73-1869-E3AC-12C5-72AEEE1868B7}"/>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1591856C-AE3F-A6A8-8E76-41A447B22B9B}"/>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7F4BE38B-DFE3-4E40-1E9D-073ECF6451A7}"/>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F30445-B52A-BD2C-294A-2735BF83C51B}"/>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632A4877-7D39-30D6-47ED-43B32567ADFA}"/>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6FDED01A-4E70-FF50-7315-C14A3DCBD93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DEFF8A32-F728-9015-776E-CB1AAD927CD8}"/>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13</a:t>
            </a:fld>
            <a:endParaRPr lang="vi-VN" b="1" dirty="0">
              <a:solidFill>
                <a:schemeClr val="bg1"/>
              </a:solidFill>
            </a:endParaRPr>
          </a:p>
        </p:txBody>
      </p:sp>
      <p:sp>
        <p:nvSpPr>
          <p:cNvPr id="2" name="TextBox 1">
            <a:extLst>
              <a:ext uri="{FF2B5EF4-FFF2-40B4-BE49-F238E27FC236}">
                <a16:creationId xmlns:a16="http://schemas.microsoft.com/office/drawing/2014/main" id="{BBFB4A15-71AE-1737-FF6B-F629165768FB}"/>
              </a:ext>
            </a:extLst>
          </p:cNvPr>
          <p:cNvSpPr txBox="1"/>
          <p:nvPr/>
        </p:nvSpPr>
        <p:spPr>
          <a:xfrm>
            <a:off x="0" y="-6179"/>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98FF6EFC-BB6F-2EDE-401B-E3FD5CB5DACF}"/>
              </a:ext>
            </a:extLst>
          </p:cNvPr>
          <p:cNvSpPr txBox="1"/>
          <p:nvPr/>
        </p:nvSpPr>
        <p:spPr>
          <a:xfrm>
            <a:off x="319689" y="593986"/>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Mô hình</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AFE7E233-CC09-8C83-092B-B0DC4E6B9EB7}"/>
              </a:ext>
            </a:extLst>
          </p:cNvPr>
          <p:cNvSpPr txBox="1"/>
          <p:nvPr/>
        </p:nvSpPr>
        <p:spPr>
          <a:xfrm>
            <a:off x="523877" y="1086188"/>
            <a:ext cx="5642958" cy="400110"/>
          </a:xfrm>
          <a:prstGeom prst="rect">
            <a:avLst/>
          </a:prstGeom>
          <a:noFill/>
        </p:spPr>
        <p:txBody>
          <a:bodyPr wrap="square" rtlCol="0">
            <a:spAutoFit/>
          </a:bodyPr>
          <a:lstStyle/>
          <a:p>
            <a:r>
              <a:rPr lang="vi-VN" sz="2000" b="1" dirty="0">
                <a:latin typeface="Aptos Display" panose="020B0004020202020204" pitchFamily="34" charset="0"/>
              </a:rPr>
              <a:t>1. </a:t>
            </a:r>
            <a:r>
              <a:rPr lang="en-US" sz="2000" b="1" dirty="0">
                <a:latin typeface="Aptos Display" panose="020B0004020202020204" pitchFamily="34" charset="0"/>
              </a:rPr>
              <a:t>Random Forest</a:t>
            </a:r>
            <a:r>
              <a:rPr lang="vi-VN" sz="2000" b="1" dirty="0">
                <a:latin typeface="Aptos Display" panose="020B0004020202020204" pitchFamily="34" charset="0"/>
              </a:rPr>
              <a:t> (RF)</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E98B8D93-40DE-0EAB-4788-826F1D75AB7B}"/>
              </a:ext>
            </a:extLst>
          </p:cNvPr>
          <p:cNvSpPr txBox="1"/>
          <p:nvPr/>
        </p:nvSpPr>
        <p:spPr>
          <a:xfrm>
            <a:off x="755301" y="2025479"/>
            <a:ext cx="4896639" cy="646331"/>
          </a:xfrm>
          <a:prstGeom prst="rect">
            <a:avLst/>
          </a:prstGeom>
          <a:noFill/>
        </p:spPr>
        <p:txBody>
          <a:bodyPr wrap="square" rtlCol="0">
            <a:spAutoFit/>
          </a:bodyPr>
          <a:lstStyle/>
          <a:p>
            <a:pPr algn="just"/>
            <a:r>
              <a:rPr lang="en-US" dirty="0" err="1">
                <a:latin typeface="Aptos Display" panose="020B0004020202020204" pitchFamily="34" charset="0"/>
              </a:rPr>
              <a:t>Là</a:t>
            </a:r>
            <a:r>
              <a:rPr lang="en-US" dirty="0">
                <a:latin typeface="Aptos Display" panose="020B0004020202020204" pitchFamily="34" charset="0"/>
              </a:rPr>
              <a:t> </a:t>
            </a:r>
            <a:r>
              <a:rPr lang="en-US" dirty="0" err="1">
                <a:latin typeface="Aptos Display" panose="020B0004020202020204" pitchFamily="34" charset="0"/>
              </a:rPr>
              <a:t>mô</a:t>
            </a:r>
            <a:r>
              <a:rPr lang="en-US" dirty="0">
                <a:latin typeface="Aptos Display" panose="020B0004020202020204" pitchFamily="34" charset="0"/>
              </a:rPr>
              <a:t> </a:t>
            </a:r>
            <a:r>
              <a:rPr lang="en-US" dirty="0" err="1">
                <a:latin typeface="Aptos Display" panose="020B0004020202020204" pitchFamily="34" charset="0"/>
              </a:rPr>
              <a:t>hình</a:t>
            </a:r>
            <a:r>
              <a:rPr lang="en-US" dirty="0">
                <a:latin typeface="Aptos Display" panose="020B0004020202020204" pitchFamily="34" charset="0"/>
              </a:rPr>
              <a: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dựa</a:t>
            </a:r>
            <a:r>
              <a:rPr lang="en-US" dirty="0">
                <a:latin typeface="Aptos Display" panose="020B0004020202020204" pitchFamily="34" charset="0"/>
              </a:rPr>
              <a:t> </a:t>
            </a:r>
            <a:r>
              <a:rPr lang="en-US" dirty="0" err="1">
                <a:latin typeface="Aptos Display" panose="020B0004020202020204" pitchFamily="34" charset="0"/>
              </a:rPr>
              <a:t>trên</a:t>
            </a:r>
            <a:r>
              <a:rPr lang="en-US" dirty="0">
                <a:latin typeface="Aptos Display" panose="020B0004020202020204" pitchFamily="34" charset="0"/>
              </a:rPr>
              <a:t> </a:t>
            </a:r>
            <a:r>
              <a:rPr lang="en-US" dirty="0" err="1">
                <a:latin typeface="Aptos Display" panose="020B0004020202020204" pitchFamily="34" charset="0"/>
              </a:rPr>
              <a:t>tập</a:t>
            </a:r>
            <a:r>
              <a:rPr lang="en-US" dirty="0">
                <a:latin typeface="Aptos Display" panose="020B0004020202020204" pitchFamily="34" charset="0"/>
              </a:rPr>
              <a:t> </a:t>
            </a:r>
            <a:r>
              <a:rPr lang="en-US" dirty="0" err="1">
                <a:latin typeface="Aptos Display" panose="020B0004020202020204" pitchFamily="34" charset="0"/>
              </a:rPr>
              <a:t>hợp</a:t>
            </a:r>
            <a:r>
              <a:rPr lang="en-US" dirty="0">
                <a:latin typeface="Aptos Display" panose="020B0004020202020204" pitchFamily="34" charset="0"/>
              </a:rPr>
              <a:t> </a:t>
            </a:r>
            <a:r>
              <a:rPr lang="en-US" dirty="0" err="1">
                <a:latin typeface="Aptos Display" panose="020B0004020202020204" pitchFamily="34" charset="0"/>
              </a:rPr>
              <a:t>nhiều</a:t>
            </a:r>
            <a:r>
              <a:rPr lang="en-US" dirty="0">
                <a:latin typeface="Aptos Display" panose="020B0004020202020204" pitchFamily="34" charset="0"/>
              </a:rPr>
              <a:t> </a:t>
            </a:r>
            <a:r>
              <a:rPr lang="en-US" dirty="0" err="1">
                <a:latin typeface="Aptos Display" panose="020B0004020202020204" pitchFamily="34" charset="0"/>
              </a:rPr>
              <a:t>cây</a:t>
            </a:r>
            <a:r>
              <a:rPr lang="en-US" dirty="0">
                <a:latin typeface="Aptos Display" panose="020B0004020202020204" pitchFamily="34" charset="0"/>
              </a:rPr>
              <a:t> </a:t>
            </a:r>
            <a:r>
              <a:rPr lang="en-US" dirty="0" err="1">
                <a:latin typeface="Aptos Display" panose="020B0004020202020204" pitchFamily="34" charset="0"/>
              </a:rPr>
              <a:t>quyết</a:t>
            </a:r>
            <a:r>
              <a:rPr lang="en-US" dirty="0">
                <a:latin typeface="Aptos Display" panose="020B0004020202020204" pitchFamily="34" charset="0"/>
              </a:rPr>
              <a:t> </a:t>
            </a:r>
            <a:r>
              <a:rPr lang="en-US" dirty="0" err="1">
                <a:latin typeface="Aptos Display" panose="020B0004020202020204" pitchFamily="34" charset="0"/>
              </a:rPr>
              <a:t>định</a:t>
            </a:r>
            <a:r>
              <a:rPr lang="en-US" dirty="0">
                <a:latin typeface="Aptos Display" panose="020B0004020202020204" pitchFamily="34" charset="0"/>
              </a:rPr>
              <a:t>.</a:t>
            </a:r>
          </a:p>
        </p:txBody>
      </p:sp>
      <p:sp>
        <p:nvSpPr>
          <p:cNvPr id="19" name="TextBox 18">
            <a:extLst>
              <a:ext uri="{FF2B5EF4-FFF2-40B4-BE49-F238E27FC236}">
                <a16:creationId xmlns:a16="http://schemas.microsoft.com/office/drawing/2014/main" id="{C545A6F1-47D9-BAE3-F8BC-5B51ECCB253B}"/>
              </a:ext>
            </a:extLst>
          </p:cNvPr>
          <p:cNvSpPr txBox="1"/>
          <p:nvPr/>
        </p:nvSpPr>
        <p:spPr>
          <a:xfrm>
            <a:off x="752182" y="3206040"/>
            <a:ext cx="4878697" cy="646331"/>
          </a:xfrm>
          <a:prstGeom prst="rect">
            <a:avLst/>
          </a:prstGeom>
          <a:noFill/>
        </p:spPr>
        <p:txBody>
          <a:bodyPr wrap="square">
            <a:spAutoFit/>
          </a:bodyPr>
          <a:lstStyle/>
          <a:p>
            <a:pPr algn="just"/>
            <a:r>
              <a:rPr lang="vi-VN" dirty="0">
                <a:latin typeface="Aptos Display" panose="020B0004020202020204" pitchFamily="34" charset="0"/>
              </a:rPr>
              <a:t>Mỗi cây được xây dựng từ dữ liệu bootstrap và tập con ngẫu nhiên các đặc trưng để tạo sự đa dạng.</a:t>
            </a:r>
            <a:endParaRPr lang="en-US" dirty="0">
              <a:latin typeface="Aptos Display" panose="020B0004020202020204" pitchFamily="34" charset="0"/>
            </a:endParaRPr>
          </a:p>
        </p:txBody>
      </p:sp>
      <p:sp>
        <p:nvSpPr>
          <p:cNvPr id="21" name="TextBox 20">
            <a:extLst>
              <a:ext uri="{FF2B5EF4-FFF2-40B4-BE49-F238E27FC236}">
                <a16:creationId xmlns:a16="http://schemas.microsoft.com/office/drawing/2014/main" id="{542CF286-883A-B79A-AFA4-00B71D566CA0}"/>
              </a:ext>
            </a:extLst>
          </p:cNvPr>
          <p:cNvSpPr txBox="1"/>
          <p:nvPr/>
        </p:nvSpPr>
        <p:spPr>
          <a:xfrm>
            <a:off x="758424" y="4517303"/>
            <a:ext cx="4890395" cy="923330"/>
          </a:xfrm>
          <a:prstGeom prst="rect">
            <a:avLst/>
          </a:prstGeom>
          <a:noFill/>
        </p:spPr>
        <p:txBody>
          <a:bodyPr wrap="square">
            <a:spAutoFit/>
          </a:bodyPr>
          <a:lstStyle/>
          <a:p>
            <a:r>
              <a:rPr lang="vi-VN" dirty="0">
                <a:latin typeface="Aptos Display" panose="020B0004020202020204" pitchFamily="34" charset="0"/>
              </a:rPr>
              <a:t>Khi dự đoán, các cây kết hợp bằng bỏ phiếu đa số, giúp giảm quá khớp và tăng khả năng tổng quát hóa so với một cây đơn lẻ.</a:t>
            </a:r>
            <a:endParaRPr lang="en-US" dirty="0">
              <a:latin typeface="Aptos Display" panose="020B0004020202020204" pitchFamily="34" charset="0"/>
            </a:endParaRPr>
          </a:p>
        </p:txBody>
      </p:sp>
      <p:sp>
        <p:nvSpPr>
          <p:cNvPr id="30" name="Rectangle 29">
            <a:extLst>
              <a:ext uri="{FF2B5EF4-FFF2-40B4-BE49-F238E27FC236}">
                <a16:creationId xmlns:a16="http://schemas.microsoft.com/office/drawing/2014/main" id="{1A27C766-AD3B-5BC4-22D7-CE07F3C7C6E6}"/>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4" name="Picture 3" descr="IMG_256">
            <a:extLst>
              <a:ext uri="{FF2B5EF4-FFF2-40B4-BE49-F238E27FC236}">
                <a16:creationId xmlns:a16="http://schemas.microsoft.com/office/drawing/2014/main" id="{20C36346-9913-0DCA-31DB-25AA91DFE25B}"/>
              </a:ext>
            </a:extLst>
          </p:cNvPr>
          <p:cNvPicPr>
            <a:picLocks noChangeAspect="1"/>
          </p:cNvPicPr>
          <p:nvPr/>
        </p:nvPicPr>
        <p:blipFill>
          <a:blip r:embed="rId4"/>
          <a:stretch>
            <a:fillRect/>
          </a:stretch>
        </p:blipFill>
        <p:spPr>
          <a:xfrm>
            <a:off x="5792071" y="1695614"/>
            <a:ext cx="6216982" cy="3828521"/>
          </a:xfrm>
          <a:prstGeom prst="rect">
            <a:avLst/>
          </a:prstGeom>
          <a:noFill/>
          <a:ln w="9525">
            <a:noFill/>
          </a:ln>
        </p:spPr>
      </p:pic>
    </p:spTree>
    <p:extLst>
      <p:ext uri="{BB962C8B-B14F-4D97-AF65-F5344CB8AC3E}">
        <p14:creationId xmlns:p14="http://schemas.microsoft.com/office/powerpoint/2010/main" val="2394741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886EC4E-5A99-A51F-00BC-501453BDE67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06A2BF2-6881-08AF-F03D-41DD76C2AF60}"/>
              </a:ext>
            </a:extLst>
          </p:cNvPr>
          <p:cNvSpPr/>
          <p:nvPr/>
        </p:nvSpPr>
        <p:spPr>
          <a:xfrm>
            <a:off x="-95250" y="-1476375"/>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0620A8BF-4516-DFF8-B976-9DCC93992A04}"/>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3416087E-71A2-827A-2527-677258D93FED}"/>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14</a:t>
            </a:fld>
            <a:endParaRPr lang="vi-VN" b="1" dirty="0">
              <a:solidFill>
                <a:schemeClr val="bg1"/>
              </a:solidFill>
            </a:endParaRPr>
          </a:p>
        </p:txBody>
      </p:sp>
      <p:sp>
        <p:nvSpPr>
          <p:cNvPr id="21" name="TextBox 20">
            <a:extLst>
              <a:ext uri="{FF2B5EF4-FFF2-40B4-BE49-F238E27FC236}">
                <a16:creationId xmlns:a16="http://schemas.microsoft.com/office/drawing/2014/main" id="{A2BBAD6D-84EF-72B3-C4C2-9E6EDB3D8839}"/>
              </a:ext>
            </a:extLst>
          </p:cNvPr>
          <p:cNvSpPr txBox="1"/>
          <p:nvPr/>
        </p:nvSpPr>
        <p:spPr>
          <a:xfrm>
            <a:off x="523877" y="4101719"/>
            <a:ext cx="10528727" cy="1015663"/>
          </a:xfrm>
          <a:prstGeom prst="rect">
            <a:avLst/>
          </a:prstGeom>
          <a:noFill/>
        </p:spPr>
        <p:txBody>
          <a:bodyPr wrap="square" rtlCol="0">
            <a:spAutoFit/>
          </a:bodyPr>
          <a:lstStyle/>
          <a:p>
            <a:pPr algn="just"/>
            <a:r>
              <a:rPr lang="vi-VN" sz="6000" b="1" dirty="0">
                <a:solidFill>
                  <a:schemeClr val="bg1"/>
                </a:solidFill>
                <a:latin typeface="Aptos Display" panose="020B0004020202020204" pitchFamily="34" charset="0"/>
              </a:rPr>
              <a:t>III. Thực Nghiệm</a:t>
            </a:r>
          </a:p>
        </p:txBody>
      </p:sp>
      <p:sp>
        <p:nvSpPr>
          <p:cNvPr id="22" name="Rectangle 21">
            <a:extLst>
              <a:ext uri="{FF2B5EF4-FFF2-40B4-BE49-F238E27FC236}">
                <a16:creationId xmlns:a16="http://schemas.microsoft.com/office/drawing/2014/main" id="{08ED6086-6964-095B-E4CF-768D1F207EBA}"/>
              </a:ext>
            </a:extLst>
          </p:cNvPr>
          <p:cNvSpPr/>
          <p:nvPr/>
        </p:nvSpPr>
        <p:spPr>
          <a:xfrm>
            <a:off x="-779557" y="2257696"/>
            <a:ext cx="45719" cy="304135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Freeform 14">
            <a:extLst>
              <a:ext uri="{FF2B5EF4-FFF2-40B4-BE49-F238E27FC236}">
                <a16:creationId xmlns:a16="http://schemas.microsoft.com/office/drawing/2014/main" id="{9E035FD3-AFFA-19B2-B960-80C8D3118CC6}"/>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a:blipFill>
        </p:spPr>
        <p:txBody>
          <a:bodyPr/>
          <a:lstStyle/>
          <a:p>
            <a:endParaRPr lang="en-US" sz="1200" dirty="0">
              <a:solidFill>
                <a:schemeClr val="bg1"/>
              </a:solidFill>
            </a:endParaRPr>
          </a:p>
        </p:txBody>
      </p:sp>
      <p:sp>
        <p:nvSpPr>
          <p:cNvPr id="29" name="Rectangle 28">
            <a:extLst>
              <a:ext uri="{FF2B5EF4-FFF2-40B4-BE49-F238E27FC236}">
                <a16:creationId xmlns:a16="http://schemas.microsoft.com/office/drawing/2014/main" id="{FC757717-0C20-2E79-B9FB-76DEEFA72344}"/>
              </a:ext>
            </a:extLst>
          </p:cNvPr>
          <p:cNvSpPr/>
          <p:nvPr/>
        </p:nvSpPr>
        <p:spPr>
          <a:xfrm>
            <a:off x="615170" y="6468417"/>
            <a:ext cx="45719" cy="365125"/>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F81778E9-3733-DB5B-92AB-F1D4C1A4266B}"/>
              </a:ext>
            </a:extLst>
          </p:cNvPr>
          <p:cNvSpPr txBox="1"/>
          <p:nvPr/>
        </p:nvSpPr>
        <p:spPr>
          <a:xfrm>
            <a:off x="752182" y="6420146"/>
            <a:ext cx="4630038" cy="461665"/>
          </a:xfrm>
          <a:prstGeom prst="rect">
            <a:avLst/>
          </a:prstGeom>
          <a:noFill/>
        </p:spPr>
        <p:txBody>
          <a:bodyPr wrap="square">
            <a:spAutoFit/>
          </a:bodyPr>
          <a:lstStyle/>
          <a:p>
            <a:r>
              <a:rPr lang="en-US" sz="800" dirty="0">
                <a:solidFill>
                  <a:schemeClr val="bg1"/>
                </a:solidFill>
                <a:latin typeface="SVN-Gilroy Heavy" panose="00000A00000000000000" pitchFamily="50" charset="0"/>
              </a:rPr>
              <a:t>UNIVERSITY OF INFORMATION TECHNOLOGY</a:t>
            </a:r>
          </a:p>
          <a:p>
            <a:r>
              <a:rPr lang="en-US" sz="800" dirty="0">
                <a:solidFill>
                  <a:schemeClr val="bg1"/>
                </a:solidFill>
                <a:latin typeface="SVN-Gilroy Heavy" panose="00000A00000000000000" pitchFamily="50" charset="0"/>
              </a:rPr>
              <a:t>COURSE:</a:t>
            </a:r>
            <a:r>
              <a:rPr lang="vi-VN" sz="800" dirty="0">
                <a:solidFill>
                  <a:schemeClr val="bg1"/>
                </a:solidFill>
                <a:latin typeface="SVN-Gilroy Heavy" panose="00000A00000000000000" pitchFamily="50" charset="0"/>
              </a:rPr>
              <a:t>COMPUTER VISION</a:t>
            </a:r>
            <a:endParaRPr lang="en-US" sz="800" b="1" dirty="0">
              <a:solidFill>
                <a:schemeClr val="bg1"/>
              </a:solidFill>
              <a:latin typeface="SVN-Gilroy Light" panose="00000400000000000000" pitchFamily="50" charset="0"/>
            </a:endParaRPr>
          </a:p>
          <a:p>
            <a:r>
              <a:rPr lang="en-US" sz="800" dirty="0">
                <a:solidFill>
                  <a:schemeClr val="bg1"/>
                </a:solidFill>
                <a:latin typeface="SVN-Gilroy Heavy" panose="00000A00000000000000" pitchFamily="50" charset="0"/>
              </a:rPr>
              <a:t>CLASS: </a:t>
            </a:r>
            <a:r>
              <a:rPr lang="vi-VN" sz="800" b="1" dirty="0">
                <a:solidFill>
                  <a:schemeClr val="bg1"/>
                </a:solidFill>
                <a:latin typeface="SVN-Gilroy Light" panose="00000400000000000000" pitchFamily="50" charset="0"/>
              </a:rPr>
              <a:t>CS231.Q11</a:t>
            </a:r>
            <a:endParaRPr lang="en-US" sz="800" b="1" dirty="0">
              <a:solidFill>
                <a:schemeClr val="bg1"/>
              </a:solidFill>
              <a:latin typeface="SVN-Gilroy Light" panose="00000400000000000000" pitchFamily="50" charset="0"/>
            </a:endParaRPr>
          </a:p>
        </p:txBody>
      </p:sp>
      <p:sp>
        <p:nvSpPr>
          <p:cNvPr id="31" name="Rectangle: Rounded Corners 30">
            <a:extLst>
              <a:ext uri="{FF2B5EF4-FFF2-40B4-BE49-F238E27FC236}">
                <a16:creationId xmlns:a16="http://schemas.microsoft.com/office/drawing/2014/main" id="{EC82099C-028B-0BDA-6F0D-34430220674F}"/>
              </a:ext>
            </a:extLst>
          </p:cNvPr>
          <p:cNvSpPr/>
          <p:nvPr/>
        </p:nvSpPr>
        <p:spPr>
          <a:xfrm>
            <a:off x="48828" y="24457"/>
            <a:ext cx="12000297" cy="6404273"/>
          </a:xfrm>
          <a:prstGeom prst="roundRect">
            <a:avLst>
              <a:gd name="adj" fmla="val 5890"/>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1ED2EF34-2865-BE1E-3FEE-35DCA1237750}"/>
              </a:ext>
            </a:extLst>
          </p:cNvPr>
          <p:cNvSpPr/>
          <p:nvPr/>
        </p:nvSpPr>
        <p:spPr>
          <a:xfrm>
            <a:off x="-95250" y="-13727061"/>
            <a:ext cx="12382499" cy="13716000"/>
          </a:xfrm>
          <a:prstGeom prst="rect">
            <a:avLst/>
          </a:prstGeom>
          <a:gradFill flip="none" rotWithShape="1">
            <a:gsLst>
              <a:gs pos="0">
                <a:schemeClr val="tx1"/>
              </a:gs>
              <a:gs pos="100000">
                <a:srgbClr val="002060">
                  <a:alpha val="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1205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E8BF-C41F-D971-712A-570DD2937000}"/>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E83EC32E-8FA0-BB81-5E5E-0D9D2A555642}"/>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b="1" dirty="0">
              <a:latin typeface="+mj-lt"/>
            </a:endParaRPr>
          </a:p>
        </p:txBody>
      </p:sp>
      <p:sp>
        <p:nvSpPr>
          <p:cNvPr id="9" name="Rectangle 8">
            <a:extLst>
              <a:ext uri="{FF2B5EF4-FFF2-40B4-BE49-F238E27FC236}">
                <a16:creationId xmlns:a16="http://schemas.microsoft.com/office/drawing/2014/main" id="{B0D6E08D-679D-28F6-7799-751016031F4C}"/>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10" name="TextBox 9">
            <a:extLst>
              <a:ext uri="{FF2B5EF4-FFF2-40B4-BE49-F238E27FC236}">
                <a16:creationId xmlns:a16="http://schemas.microsoft.com/office/drawing/2014/main" id="{AD610908-44DA-1763-3769-D8043D057A08}"/>
              </a:ext>
            </a:extLst>
          </p:cNvPr>
          <p:cNvSpPr txBox="1"/>
          <p:nvPr/>
        </p:nvSpPr>
        <p:spPr>
          <a:xfrm>
            <a:off x="752182" y="6420146"/>
            <a:ext cx="4630038" cy="461665"/>
          </a:xfrm>
          <a:prstGeom prst="rect">
            <a:avLst/>
          </a:prstGeom>
          <a:noFill/>
        </p:spPr>
        <p:txBody>
          <a:bodyPr wrap="square">
            <a:spAutoFit/>
          </a:bodyPr>
          <a:lstStyle/>
          <a:p>
            <a:r>
              <a:rPr lang="en-US" sz="800" b="1" dirty="0">
                <a:solidFill>
                  <a:srgbClr val="214CCC"/>
                </a:solidFill>
                <a:latin typeface="+mj-lt"/>
              </a:rPr>
              <a:t>UNIVERSITY OF INFORMATION TECHNOLOGY</a:t>
            </a:r>
          </a:p>
          <a:p>
            <a:r>
              <a:rPr lang="en-US" sz="800" b="1" dirty="0">
                <a:solidFill>
                  <a:srgbClr val="214CCC"/>
                </a:solidFill>
                <a:latin typeface="+mj-lt"/>
              </a:rPr>
              <a:t>COURSE: COMPUTER VISION</a:t>
            </a:r>
          </a:p>
          <a:p>
            <a:r>
              <a:rPr lang="en-US" sz="800" b="1" dirty="0">
                <a:solidFill>
                  <a:srgbClr val="214CCC"/>
                </a:solidFill>
                <a:latin typeface="+mj-lt"/>
              </a:rPr>
              <a:t>CLASS: CS231.Q11</a:t>
            </a:r>
          </a:p>
        </p:txBody>
      </p:sp>
      <p:sp>
        <p:nvSpPr>
          <p:cNvPr id="11" name="Rectangle: Rounded Corners 10">
            <a:extLst>
              <a:ext uri="{FF2B5EF4-FFF2-40B4-BE49-F238E27FC236}">
                <a16:creationId xmlns:a16="http://schemas.microsoft.com/office/drawing/2014/main" id="{105D0E43-FC6E-3F31-CAE4-8326EF953504}"/>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a:solidFill>
                <a:srgbClr val="001854"/>
              </a:solidFill>
              <a:latin typeface="+mj-lt"/>
            </a:endParaRPr>
          </a:p>
        </p:txBody>
      </p:sp>
      <p:sp>
        <p:nvSpPr>
          <p:cNvPr id="13" name="Rectangle: Rounded Corners 12">
            <a:extLst>
              <a:ext uri="{FF2B5EF4-FFF2-40B4-BE49-F238E27FC236}">
                <a16:creationId xmlns:a16="http://schemas.microsoft.com/office/drawing/2014/main" id="{E7492E7E-40B1-0D38-40EC-970B3105AB5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b="1">
              <a:latin typeface="+mj-lt"/>
            </a:endParaRPr>
          </a:p>
        </p:txBody>
      </p:sp>
      <p:sp>
        <p:nvSpPr>
          <p:cNvPr id="12" name="Slide Number Placeholder 11">
            <a:extLst>
              <a:ext uri="{FF2B5EF4-FFF2-40B4-BE49-F238E27FC236}">
                <a16:creationId xmlns:a16="http://schemas.microsoft.com/office/drawing/2014/main" id="{A6C0A843-9F02-82ED-1D46-CF0046BE3A90}"/>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15</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CEAB1BF2-7662-234B-33DD-669C8F17A43F}"/>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a:t>
            </a:r>
            <a:r>
              <a:rPr lang="vi-VN" sz="2000" b="1" dirty="0">
                <a:solidFill>
                  <a:srgbClr val="214CCC"/>
                </a:solidFill>
                <a:latin typeface="Aptos Display" panose="020B0004020202020204" pitchFamily="34" charset="0"/>
              </a:rPr>
              <a:t> Thực nghiệm</a:t>
            </a:r>
            <a:r>
              <a:rPr lang="en-US" sz="2000" b="1" dirty="0">
                <a:solidFill>
                  <a:srgbClr val="214CCC"/>
                </a:solidFill>
                <a:latin typeface="Aptos Display" panose="020B0004020202020204" pitchFamily="34" charset="0"/>
              </a:rPr>
              <a:t> </a:t>
            </a:r>
          </a:p>
        </p:txBody>
      </p:sp>
      <p:sp>
        <p:nvSpPr>
          <p:cNvPr id="7" name="TextBox 6">
            <a:extLst>
              <a:ext uri="{FF2B5EF4-FFF2-40B4-BE49-F238E27FC236}">
                <a16:creationId xmlns:a16="http://schemas.microsoft.com/office/drawing/2014/main" id="{A7EA828C-33B5-E675-E522-78C63CAAD9EA}"/>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Bộ dữ liệu</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A4A8B9BF-419E-78A2-996A-613FFD73D24E}"/>
              </a:ext>
            </a:extLst>
          </p:cNvPr>
          <p:cNvSpPr txBox="1"/>
          <p:nvPr/>
        </p:nvSpPr>
        <p:spPr>
          <a:xfrm>
            <a:off x="6771485" y="1175622"/>
            <a:ext cx="4896639" cy="369332"/>
          </a:xfrm>
          <a:prstGeom prst="rect">
            <a:avLst/>
          </a:prstGeom>
          <a:noFill/>
        </p:spPr>
        <p:txBody>
          <a:bodyPr wrap="square" rtlCol="0">
            <a:spAutoFit/>
          </a:bodyPr>
          <a:lstStyle/>
          <a:p>
            <a:pPr algn="just"/>
            <a:r>
              <a:rPr lang="en-US" dirty="0">
                <a:latin typeface="+mj-lt"/>
              </a:rPr>
              <a:t>Cung </a:t>
            </a:r>
            <a:r>
              <a:rPr lang="en-US" dirty="0" err="1">
                <a:latin typeface="+mj-lt"/>
              </a:rPr>
              <a:t>cấp</a:t>
            </a:r>
            <a:r>
              <a:rPr lang="en-US" dirty="0">
                <a:latin typeface="+mj-lt"/>
              </a:rPr>
              <a:t> </a:t>
            </a:r>
            <a:r>
              <a:rPr lang="en-US" dirty="0" err="1">
                <a:latin typeface="+mj-lt"/>
              </a:rPr>
              <a:t>trên</a:t>
            </a:r>
            <a:r>
              <a:rPr lang="en-US" dirty="0">
                <a:latin typeface="+mj-lt"/>
              </a:rPr>
              <a:t> Kaggle </a:t>
            </a:r>
            <a:r>
              <a:rPr lang="en-US" dirty="0" err="1">
                <a:latin typeface="+mj-lt"/>
              </a:rPr>
              <a:t>bởi</a:t>
            </a:r>
            <a:r>
              <a:rPr lang="en-US" dirty="0">
                <a:latin typeface="+mj-lt"/>
              </a:rPr>
              <a:t> Kaustubh Dixit.</a:t>
            </a:r>
          </a:p>
        </p:txBody>
      </p:sp>
      <p:pic>
        <p:nvPicPr>
          <p:cNvPr id="16" name="Picture 15">
            <a:extLst>
              <a:ext uri="{FF2B5EF4-FFF2-40B4-BE49-F238E27FC236}">
                <a16:creationId xmlns:a16="http://schemas.microsoft.com/office/drawing/2014/main" id="{CB6AF4D7-ECE7-46D3-278B-495527D4BE8E}"/>
              </a:ext>
            </a:extLst>
          </p:cNvPr>
          <p:cNvPicPr>
            <a:picLocks noChangeAspect="1"/>
          </p:cNvPicPr>
          <p:nvPr/>
        </p:nvPicPr>
        <p:blipFill>
          <a:blip r:embed="rId4"/>
          <a:stretch>
            <a:fillRect/>
          </a:stretch>
        </p:blipFill>
        <p:spPr>
          <a:xfrm>
            <a:off x="392450" y="1175623"/>
            <a:ext cx="5774385" cy="2414743"/>
          </a:xfrm>
          <a:prstGeom prst="rect">
            <a:avLst/>
          </a:prstGeom>
        </p:spPr>
      </p:pic>
      <p:pic>
        <p:nvPicPr>
          <p:cNvPr id="17" name="Picture 16" descr="IMG_256">
            <a:extLst>
              <a:ext uri="{FF2B5EF4-FFF2-40B4-BE49-F238E27FC236}">
                <a16:creationId xmlns:a16="http://schemas.microsoft.com/office/drawing/2014/main" id="{5D7EB85B-A414-7BC9-74E7-C4B17B8E1786}"/>
              </a:ext>
            </a:extLst>
          </p:cNvPr>
          <p:cNvPicPr>
            <a:picLocks noChangeAspect="1"/>
          </p:cNvPicPr>
          <p:nvPr/>
        </p:nvPicPr>
        <p:blipFill>
          <a:blip r:embed="rId5"/>
          <a:stretch>
            <a:fillRect/>
          </a:stretch>
        </p:blipFill>
        <p:spPr>
          <a:xfrm>
            <a:off x="392450" y="4002166"/>
            <a:ext cx="1774190" cy="1774190"/>
          </a:xfrm>
          <a:prstGeom prst="rect">
            <a:avLst/>
          </a:prstGeom>
          <a:noFill/>
          <a:ln w="9525">
            <a:noFill/>
          </a:ln>
        </p:spPr>
      </p:pic>
      <p:pic>
        <p:nvPicPr>
          <p:cNvPr id="20" name="Picture 19" descr="IMG_256">
            <a:extLst>
              <a:ext uri="{FF2B5EF4-FFF2-40B4-BE49-F238E27FC236}">
                <a16:creationId xmlns:a16="http://schemas.microsoft.com/office/drawing/2014/main" id="{EF2735EF-9726-8FB9-CB78-BF23218FE8C6}"/>
              </a:ext>
            </a:extLst>
          </p:cNvPr>
          <p:cNvPicPr>
            <a:picLocks noChangeAspect="1"/>
          </p:cNvPicPr>
          <p:nvPr/>
        </p:nvPicPr>
        <p:blipFill>
          <a:blip r:embed="rId6"/>
          <a:stretch>
            <a:fillRect/>
          </a:stretch>
        </p:blipFill>
        <p:spPr>
          <a:xfrm>
            <a:off x="2392547" y="4008273"/>
            <a:ext cx="1774190" cy="1774190"/>
          </a:xfrm>
          <a:prstGeom prst="rect">
            <a:avLst/>
          </a:prstGeom>
          <a:noFill/>
          <a:ln w="9525">
            <a:noFill/>
          </a:ln>
        </p:spPr>
      </p:pic>
      <p:pic>
        <p:nvPicPr>
          <p:cNvPr id="22" name="Picture 21" descr="IMG_256">
            <a:extLst>
              <a:ext uri="{FF2B5EF4-FFF2-40B4-BE49-F238E27FC236}">
                <a16:creationId xmlns:a16="http://schemas.microsoft.com/office/drawing/2014/main" id="{4901859D-69F4-26BD-B470-B89AE86F2D87}"/>
              </a:ext>
            </a:extLst>
          </p:cNvPr>
          <p:cNvPicPr>
            <a:picLocks noChangeAspect="1"/>
          </p:cNvPicPr>
          <p:nvPr/>
        </p:nvPicPr>
        <p:blipFill>
          <a:blip r:embed="rId7"/>
          <a:stretch>
            <a:fillRect/>
          </a:stretch>
        </p:blipFill>
        <p:spPr>
          <a:xfrm>
            <a:off x="4510359" y="4002167"/>
            <a:ext cx="1774190" cy="1774190"/>
          </a:xfrm>
          <a:prstGeom prst="rect">
            <a:avLst/>
          </a:prstGeom>
          <a:noFill/>
          <a:ln w="9525">
            <a:noFill/>
          </a:ln>
        </p:spPr>
      </p:pic>
      <p:sp>
        <p:nvSpPr>
          <p:cNvPr id="23" name="Rectangle 22">
            <a:extLst>
              <a:ext uri="{FF2B5EF4-FFF2-40B4-BE49-F238E27FC236}">
                <a16:creationId xmlns:a16="http://schemas.microsoft.com/office/drawing/2014/main" id="{13A39851-545D-69D9-3FDF-C6114B9E233C}"/>
              </a:ext>
            </a:extLst>
          </p:cNvPr>
          <p:cNvSpPr/>
          <p:nvPr/>
        </p:nvSpPr>
        <p:spPr>
          <a:xfrm flipH="1">
            <a:off x="6590202" y="1175622"/>
            <a:ext cx="45719" cy="4600733"/>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rgbClr val="002060"/>
              </a:solidFill>
              <a:latin typeface="+mj-lt"/>
            </a:endParaRPr>
          </a:p>
        </p:txBody>
      </p:sp>
      <p:sp>
        <p:nvSpPr>
          <p:cNvPr id="26" name="TextBox 25">
            <a:extLst>
              <a:ext uri="{FF2B5EF4-FFF2-40B4-BE49-F238E27FC236}">
                <a16:creationId xmlns:a16="http://schemas.microsoft.com/office/drawing/2014/main" id="{9EEC82B6-503B-7808-8BB4-EA553C8B0FB1}"/>
              </a:ext>
            </a:extLst>
          </p:cNvPr>
          <p:cNvSpPr txBox="1"/>
          <p:nvPr/>
        </p:nvSpPr>
        <p:spPr>
          <a:xfrm>
            <a:off x="6771484" y="1676235"/>
            <a:ext cx="4896639" cy="646331"/>
          </a:xfrm>
          <a:prstGeom prst="rect">
            <a:avLst/>
          </a:prstGeom>
          <a:noFill/>
        </p:spPr>
        <p:txBody>
          <a:bodyPr wrap="square" rtlCol="0">
            <a:spAutoFit/>
          </a:bodyPr>
          <a:lstStyle/>
          <a:p>
            <a:r>
              <a:rPr lang="en-US" dirty="0">
                <a:latin typeface="+mj-lt"/>
              </a:rPr>
              <a:t>Bao </a:t>
            </a:r>
            <a:r>
              <a:rPr lang="en-US" dirty="0" err="1">
                <a:latin typeface="+mj-lt"/>
              </a:rPr>
              <a:t>gồm</a:t>
            </a:r>
            <a:r>
              <a:rPr lang="en-US" dirty="0">
                <a:latin typeface="+mj-lt"/>
              </a:rPr>
              <a:t> 1800 </a:t>
            </a:r>
            <a:r>
              <a:rPr lang="en-US" dirty="0" err="1">
                <a:latin typeface="+mj-lt"/>
              </a:rPr>
              <a:t>ảnh</a:t>
            </a:r>
            <a:r>
              <a:rPr lang="en-US" dirty="0">
                <a:latin typeface="+mj-lt"/>
              </a:rPr>
              <a:t> </a:t>
            </a:r>
            <a:r>
              <a:rPr lang="en-US" dirty="0" err="1">
                <a:latin typeface="+mj-lt"/>
              </a:rPr>
              <a:t>xám</a:t>
            </a:r>
            <a:r>
              <a:rPr lang="en-US" dirty="0">
                <a:latin typeface="+mj-lt"/>
              </a:rPr>
              <a:t> 200×200 pixel, </a:t>
            </a:r>
            <a:r>
              <a:rPr lang="en-US" dirty="0" err="1">
                <a:latin typeface="+mj-lt"/>
              </a:rPr>
              <a:t>chụp</a:t>
            </a:r>
            <a:r>
              <a:rPr lang="en-US" dirty="0">
                <a:latin typeface="+mj-lt"/>
              </a:rPr>
              <a:t> </a:t>
            </a:r>
            <a:r>
              <a:rPr lang="en-US" dirty="0" err="1">
                <a:latin typeface="+mj-lt"/>
              </a:rPr>
              <a:t>từ</a:t>
            </a:r>
            <a:r>
              <a:rPr lang="en-US" dirty="0">
                <a:latin typeface="+mj-lt"/>
              </a:rPr>
              <a:t> </a:t>
            </a:r>
            <a:r>
              <a:rPr lang="en-US" dirty="0" err="1">
                <a:latin typeface="+mj-lt"/>
              </a:rPr>
              <a:t>bề</a:t>
            </a:r>
            <a:r>
              <a:rPr lang="en-US" dirty="0">
                <a:latin typeface="+mj-lt"/>
              </a:rPr>
              <a:t> </a:t>
            </a:r>
            <a:r>
              <a:rPr lang="en-US" dirty="0" err="1">
                <a:latin typeface="+mj-lt"/>
              </a:rPr>
              <a:t>mặt</a:t>
            </a:r>
            <a:r>
              <a:rPr lang="en-US" dirty="0">
                <a:latin typeface="+mj-lt"/>
              </a:rPr>
              <a:t> </a:t>
            </a:r>
            <a:r>
              <a:rPr lang="en-US" dirty="0" err="1">
                <a:latin typeface="+mj-lt"/>
              </a:rPr>
              <a:t>thép</a:t>
            </a:r>
            <a:r>
              <a:rPr lang="en-US" dirty="0">
                <a:latin typeface="+mj-lt"/>
              </a:rPr>
              <a:t> </a:t>
            </a:r>
            <a:r>
              <a:rPr lang="en-US" dirty="0" err="1">
                <a:latin typeface="+mj-lt"/>
              </a:rPr>
              <a:t>cán</a:t>
            </a:r>
            <a:r>
              <a:rPr lang="en-US" dirty="0">
                <a:latin typeface="+mj-lt"/>
              </a:rPr>
              <a:t> </a:t>
            </a:r>
            <a:r>
              <a:rPr lang="en-US" dirty="0" err="1">
                <a:latin typeface="+mj-lt"/>
              </a:rPr>
              <a:t>nóng</a:t>
            </a:r>
            <a:endParaRPr lang="en-US" dirty="0">
              <a:latin typeface="+mj-lt"/>
            </a:endParaRPr>
          </a:p>
        </p:txBody>
      </p:sp>
      <p:sp>
        <p:nvSpPr>
          <p:cNvPr id="27" name="TextBox 26">
            <a:extLst>
              <a:ext uri="{FF2B5EF4-FFF2-40B4-BE49-F238E27FC236}">
                <a16:creationId xmlns:a16="http://schemas.microsoft.com/office/drawing/2014/main" id="{AE653FFE-E8A5-3EFE-D3A8-0DCB3A4EAF26}"/>
              </a:ext>
            </a:extLst>
          </p:cNvPr>
          <p:cNvSpPr txBox="1"/>
          <p:nvPr/>
        </p:nvSpPr>
        <p:spPr>
          <a:xfrm>
            <a:off x="6771484" y="2497999"/>
            <a:ext cx="4896639" cy="2031325"/>
          </a:xfrm>
          <a:prstGeom prst="rect">
            <a:avLst/>
          </a:prstGeom>
          <a:noFill/>
        </p:spPr>
        <p:txBody>
          <a:bodyPr wrap="square" rtlCol="0">
            <a:spAutoFit/>
          </a:bodyPr>
          <a:lstStyle/>
          <a:p>
            <a:r>
              <a:rPr lang="vi-VN" dirty="0">
                <a:latin typeface="+mj-lt"/>
              </a:rPr>
              <a:t>Phân loại theo 6 loại lỗi bề mặt:</a:t>
            </a:r>
          </a:p>
          <a:p>
            <a:r>
              <a:rPr lang="vi-VN" dirty="0">
                <a:latin typeface="+mj-lt"/>
              </a:rPr>
              <a:t>- Crazing (nứt nhỏ)</a:t>
            </a:r>
          </a:p>
          <a:p>
            <a:r>
              <a:rPr lang="vi-VN" dirty="0">
                <a:latin typeface="+mj-lt"/>
              </a:rPr>
              <a:t>- Inclusion (lẫn tạp chất)</a:t>
            </a:r>
          </a:p>
          <a:p>
            <a:r>
              <a:rPr lang="vi-VN" dirty="0">
                <a:latin typeface="+mj-lt"/>
              </a:rPr>
              <a:t>- Patches (mảng lỗi)</a:t>
            </a:r>
          </a:p>
          <a:p>
            <a:r>
              <a:rPr lang="vi-VN" dirty="0">
                <a:latin typeface="+mj-lt"/>
              </a:rPr>
              <a:t>- Pitted surface (bề mặt rỗ)</a:t>
            </a:r>
          </a:p>
          <a:p>
            <a:r>
              <a:rPr lang="vi-VN" dirty="0">
                <a:latin typeface="+mj-lt"/>
              </a:rPr>
              <a:t>- Rolled-in scale (vết vùi vảy cán)</a:t>
            </a:r>
          </a:p>
          <a:p>
            <a:r>
              <a:rPr lang="vi-VN" dirty="0">
                <a:latin typeface="+mj-lt"/>
              </a:rPr>
              <a:t>- Scratches (xước)</a:t>
            </a:r>
          </a:p>
        </p:txBody>
      </p:sp>
      <p:sp>
        <p:nvSpPr>
          <p:cNvPr id="28" name="TextBox 27">
            <a:extLst>
              <a:ext uri="{FF2B5EF4-FFF2-40B4-BE49-F238E27FC236}">
                <a16:creationId xmlns:a16="http://schemas.microsoft.com/office/drawing/2014/main" id="{2A777EA9-AF1E-4053-3348-746B091FD871}"/>
              </a:ext>
            </a:extLst>
          </p:cNvPr>
          <p:cNvSpPr txBox="1"/>
          <p:nvPr/>
        </p:nvSpPr>
        <p:spPr>
          <a:xfrm>
            <a:off x="6771484" y="4812433"/>
            <a:ext cx="4896639" cy="369332"/>
          </a:xfrm>
          <a:prstGeom prst="rect">
            <a:avLst/>
          </a:prstGeom>
          <a:noFill/>
        </p:spPr>
        <p:txBody>
          <a:bodyPr wrap="square" rtlCol="0">
            <a:spAutoFit/>
          </a:bodyPr>
          <a:lstStyle/>
          <a:p>
            <a:r>
              <a:rPr lang="en-US" dirty="0" err="1">
                <a:latin typeface="+mj-lt"/>
              </a:rPr>
              <a:t>Tập</a:t>
            </a:r>
            <a:r>
              <a:rPr lang="en-US" dirty="0">
                <a:latin typeface="+mj-lt"/>
              </a:rPr>
              <a:t> Train: 1440 </a:t>
            </a:r>
            <a:r>
              <a:rPr lang="en-US" dirty="0" err="1">
                <a:latin typeface="+mj-lt"/>
              </a:rPr>
              <a:t>ảnh</a:t>
            </a:r>
            <a:r>
              <a:rPr lang="en-US" dirty="0">
                <a:latin typeface="+mj-lt"/>
              </a:rPr>
              <a:t>, </a:t>
            </a:r>
            <a:r>
              <a:rPr lang="en-US" dirty="0" err="1">
                <a:latin typeface="+mj-lt"/>
              </a:rPr>
              <a:t>Tập</a:t>
            </a:r>
            <a:r>
              <a:rPr lang="en-US" dirty="0">
                <a:latin typeface="+mj-lt"/>
              </a:rPr>
              <a:t> Test: 360 </a:t>
            </a:r>
            <a:r>
              <a:rPr lang="en-US" dirty="0" err="1">
                <a:latin typeface="+mj-lt"/>
              </a:rPr>
              <a:t>ảnh</a:t>
            </a:r>
            <a:r>
              <a:rPr lang="en-US" dirty="0">
                <a:latin typeface="+mj-lt"/>
              </a:rPr>
              <a:t>.</a:t>
            </a:r>
          </a:p>
        </p:txBody>
      </p:sp>
    </p:spTree>
    <p:extLst>
      <p:ext uri="{BB962C8B-B14F-4D97-AF65-F5344CB8AC3E}">
        <p14:creationId xmlns:p14="http://schemas.microsoft.com/office/powerpoint/2010/main" val="9356595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1493-7225-9668-F264-506C6BADA897}"/>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E21C1C64-AF80-62CB-1956-1D5DE47ED984}"/>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8320198A-21FF-03E5-7D7E-7B747FD6B94B}"/>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F491E088-5071-012C-EF6B-2569B09A7F30}"/>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FD34DCF9-EB17-F0CD-7DDB-4BA9379C23E7}"/>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043CD869-72EC-3F4E-8FF6-BC754AE0F26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CDB68845-AF66-738C-C5CB-A0CA31ECE0E2}"/>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16</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C1EBADE9-B3C4-C3B2-AA41-C3E6209BDE01}"/>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a:t>
            </a:r>
            <a:r>
              <a:rPr lang="en-US" sz="2000" b="1" dirty="0">
                <a:solidFill>
                  <a:srgbClr val="214CCC"/>
                </a:solidFill>
                <a:latin typeface="Aptos Display" panose="020B0004020202020204" pitchFamily="34" charset="0"/>
              </a:rPr>
              <a:t>I.</a:t>
            </a:r>
            <a:r>
              <a:rPr lang="vi-VN" sz="2000" b="1" dirty="0">
                <a:solidFill>
                  <a:srgbClr val="214CCC"/>
                </a:solidFill>
                <a:latin typeface="Aptos Display" panose="020B0004020202020204" pitchFamily="34" charset="0"/>
              </a:rPr>
              <a:t> Thực nghiệm</a:t>
            </a:r>
            <a:r>
              <a:rPr lang="en-US" sz="2000" b="1" dirty="0">
                <a:solidFill>
                  <a:srgbClr val="214CCC"/>
                </a:solidFill>
                <a:latin typeface="Aptos Display" panose="020B0004020202020204" pitchFamily="34" charset="0"/>
              </a:rPr>
              <a:t> </a:t>
            </a:r>
          </a:p>
        </p:txBody>
      </p:sp>
      <p:sp>
        <p:nvSpPr>
          <p:cNvPr id="7" name="TextBox 6">
            <a:extLst>
              <a:ext uri="{FF2B5EF4-FFF2-40B4-BE49-F238E27FC236}">
                <a16:creationId xmlns:a16="http://schemas.microsoft.com/office/drawing/2014/main" id="{E8BE1123-89E3-361F-FB48-491D6B284E91}"/>
              </a:ext>
            </a:extLst>
          </p:cNvPr>
          <p:cNvSpPr txBox="1"/>
          <p:nvPr/>
        </p:nvSpPr>
        <p:spPr>
          <a:xfrm>
            <a:off x="319689" y="624623"/>
            <a:ext cx="4919061" cy="400110"/>
          </a:xfrm>
          <a:prstGeom prst="rect">
            <a:avLst/>
          </a:prstGeom>
          <a:noFill/>
        </p:spPr>
        <p:txBody>
          <a:bodyPr wrap="square" rtlCol="0">
            <a:spAutoFit/>
          </a:bodyPr>
          <a:lstStyle/>
          <a:p>
            <a:r>
              <a:rPr lang="vi-VN" sz="2000" b="1" dirty="0">
                <a:latin typeface="Aptos Display" panose="020B0004020202020204" pitchFamily="34" charset="0"/>
              </a:rPr>
              <a:t>Độ đo đánh giá</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F4ACE52F-8DCC-F18E-BE4A-FF9E824BAF8D}"/>
              </a:ext>
            </a:extLst>
          </p:cNvPr>
          <p:cNvSpPr txBox="1"/>
          <p:nvPr/>
        </p:nvSpPr>
        <p:spPr>
          <a:xfrm>
            <a:off x="6771485" y="1175622"/>
            <a:ext cx="4896639" cy="646331"/>
          </a:xfrm>
          <a:prstGeom prst="rect">
            <a:avLst/>
          </a:prstGeom>
          <a:noFill/>
        </p:spPr>
        <p:txBody>
          <a:bodyPr wrap="square" rtlCol="0">
            <a:spAutoFit/>
          </a:bodyPr>
          <a:lstStyle/>
          <a:p>
            <a:pPr algn="just"/>
            <a:r>
              <a:rPr lang="en-US" dirty="0">
                <a:latin typeface="Aptos Display" panose="020B0004020202020204" pitchFamily="34" charset="0"/>
              </a:rPr>
              <a:t>Precision: </a:t>
            </a:r>
            <a:r>
              <a:rPr lang="en-US" dirty="0" err="1">
                <a:latin typeface="Aptos Display" panose="020B0004020202020204" pitchFamily="34" charset="0"/>
              </a:rPr>
              <a:t>Tỷ</a:t>
            </a:r>
            <a:r>
              <a:rPr lang="en-US" dirty="0">
                <a:latin typeface="Aptos Display" panose="020B0004020202020204" pitchFamily="34" charset="0"/>
              </a:rPr>
              <a:t> </a:t>
            </a:r>
            <a:r>
              <a:rPr lang="en-US" dirty="0" err="1">
                <a:latin typeface="Aptos Display" panose="020B0004020202020204" pitchFamily="34" charset="0"/>
              </a:rPr>
              <a:t>lệ</a:t>
            </a:r>
            <a:r>
              <a:rPr lang="en-US" dirty="0">
                <a:latin typeface="Aptos Display" panose="020B0004020202020204" pitchFamily="34" charset="0"/>
              </a:rPr>
              <a:t> </a:t>
            </a:r>
            <a:r>
              <a:rPr lang="en-US" dirty="0" err="1">
                <a:latin typeface="Aptos Display" panose="020B0004020202020204" pitchFamily="34" charset="0"/>
              </a:rPr>
              <a:t>dự</a:t>
            </a:r>
            <a:r>
              <a:rPr lang="en-US" dirty="0">
                <a:latin typeface="Aptos Display" panose="020B0004020202020204" pitchFamily="34" charset="0"/>
              </a:rPr>
              <a:t> </a:t>
            </a:r>
            <a:r>
              <a:rPr lang="en-US" dirty="0" err="1">
                <a:latin typeface="Aptos Display" panose="020B0004020202020204" pitchFamily="34" charset="0"/>
              </a:rPr>
              <a:t>đoán</a:t>
            </a:r>
            <a:r>
              <a:rPr lang="en-US" dirty="0">
                <a:latin typeface="Aptos Display" panose="020B0004020202020204" pitchFamily="34" charset="0"/>
              </a:rPr>
              <a:t> </a:t>
            </a:r>
            <a:r>
              <a:rPr lang="en-US" dirty="0" err="1">
                <a:latin typeface="Aptos Display" panose="020B0004020202020204" pitchFamily="34" charset="0"/>
              </a:rPr>
              <a:t>đúng</a:t>
            </a:r>
            <a:r>
              <a:rPr lang="en-US" dirty="0">
                <a:latin typeface="Aptos Display" panose="020B0004020202020204" pitchFamily="34" charset="0"/>
              </a:rPr>
              <a:t> </a:t>
            </a:r>
            <a:r>
              <a:rPr lang="en-US" dirty="0" err="1">
                <a:latin typeface="Aptos Display" panose="020B0004020202020204" pitchFamily="34" charset="0"/>
              </a:rPr>
              <a:t>trên</a:t>
            </a:r>
            <a:r>
              <a:rPr lang="en-US" dirty="0">
                <a:latin typeface="Aptos Display" panose="020B0004020202020204" pitchFamily="34" charset="0"/>
              </a:rPr>
              <a:t> </a:t>
            </a:r>
            <a:r>
              <a:rPr lang="en-US" dirty="0" err="1">
                <a:latin typeface="Aptos Display" panose="020B0004020202020204" pitchFamily="34" charset="0"/>
              </a:rPr>
              <a:t>tổng</a:t>
            </a:r>
            <a:r>
              <a:rPr lang="en-US" dirty="0">
                <a:latin typeface="Aptos Display" panose="020B0004020202020204" pitchFamily="34" charset="0"/>
              </a:rPr>
              <a:t> </a:t>
            </a:r>
            <a:r>
              <a:rPr lang="en-US" dirty="0" err="1">
                <a:latin typeface="Aptos Display" panose="020B0004020202020204" pitchFamily="34" charset="0"/>
              </a:rPr>
              <a:t>số</a:t>
            </a:r>
            <a:r>
              <a:rPr lang="en-US" dirty="0">
                <a:latin typeface="Aptos Display" panose="020B0004020202020204" pitchFamily="34" charset="0"/>
              </a:rPr>
              <a:t> </a:t>
            </a:r>
            <a:r>
              <a:rPr lang="en-US" dirty="0" err="1">
                <a:latin typeface="Aptos Display" panose="020B0004020202020204" pitchFamily="34" charset="0"/>
              </a:rPr>
              <a:t>mẫu</a:t>
            </a:r>
            <a:r>
              <a:rPr lang="en-US" dirty="0">
                <a:latin typeface="Aptos Display" panose="020B0004020202020204" pitchFamily="34" charset="0"/>
              </a:rPr>
              <a:t> </a:t>
            </a:r>
            <a:r>
              <a:rPr lang="en-US" dirty="0" err="1">
                <a:latin typeface="Aptos Display" panose="020B0004020202020204" pitchFamily="34" charset="0"/>
              </a:rPr>
              <a:t>dự</a:t>
            </a:r>
            <a:r>
              <a:rPr lang="en-US" dirty="0">
                <a:latin typeface="Aptos Display" panose="020B0004020202020204" pitchFamily="34" charset="0"/>
              </a:rPr>
              <a:t> </a:t>
            </a:r>
            <a:r>
              <a:rPr lang="en-US" dirty="0" err="1">
                <a:latin typeface="Aptos Display" panose="020B0004020202020204" pitchFamily="34" charset="0"/>
              </a:rPr>
              <a:t>đoán</a:t>
            </a:r>
            <a:r>
              <a:rPr lang="en-US" dirty="0">
                <a:latin typeface="Aptos Display" panose="020B0004020202020204" pitchFamily="34" charset="0"/>
              </a:rPr>
              <a:t> </a:t>
            </a:r>
            <a:r>
              <a:rPr lang="en-US" dirty="0" err="1">
                <a:latin typeface="Aptos Display" panose="020B0004020202020204" pitchFamily="34" charset="0"/>
              </a:rPr>
              <a:t>là</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đó</a:t>
            </a:r>
            <a:r>
              <a:rPr lang="en-US" dirty="0">
                <a:latin typeface="Aptos Display" panose="020B0004020202020204" pitchFamily="34" charset="0"/>
              </a:rPr>
              <a:t>. Cao → </a:t>
            </a:r>
            <a:r>
              <a:rPr lang="en-US" dirty="0" err="1">
                <a:latin typeface="Aptos Display" panose="020B0004020202020204" pitchFamily="34" charset="0"/>
              </a:rPr>
              <a:t>ít</a:t>
            </a:r>
            <a:r>
              <a:rPr lang="en-US" dirty="0">
                <a:latin typeface="Aptos Display" panose="020B0004020202020204" pitchFamily="34" charset="0"/>
              </a:rPr>
              <a:t> </a:t>
            </a:r>
            <a:r>
              <a:rPr lang="en-US" dirty="0" err="1">
                <a:latin typeface="Aptos Display" panose="020B0004020202020204" pitchFamily="34" charset="0"/>
              </a:rPr>
              <a:t>nhầm</a:t>
            </a:r>
            <a:r>
              <a:rPr lang="en-US" dirty="0">
                <a:latin typeface="Aptos Display" panose="020B0004020202020204" pitchFamily="34" charset="0"/>
              </a:rPr>
              <a:t> sang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khác</a:t>
            </a:r>
            <a:r>
              <a:rPr lang="en-US" dirty="0">
                <a:latin typeface="Aptos Display" panose="020B0004020202020204" pitchFamily="34" charset="0"/>
              </a:rPr>
              <a:t>.</a:t>
            </a:r>
          </a:p>
        </p:txBody>
      </p:sp>
      <p:sp>
        <p:nvSpPr>
          <p:cNvPr id="23" name="Rectangle 22">
            <a:extLst>
              <a:ext uri="{FF2B5EF4-FFF2-40B4-BE49-F238E27FC236}">
                <a16:creationId xmlns:a16="http://schemas.microsoft.com/office/drawing/2014/main" id="{7ABBF147-0724-9962-4A11-994859D7DA39}"/>
              </a:ext>
            </a:extLst>
          </p:cNvPr>
          <p:cNvSpPr/>
          <p:nvPr/>
        </p:nvSpPr>
        <p:spPr>
          <a:xfrm flipH="1">
            <a:off x="6590201" y="1175623"/>
            <a:ext cx="45719" cy="336756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26" name="TextBox 25">
            <a:extLst>
              <a:ext uri="{FF2B5EF4-FFF2-40B4-BE49-F238E27FC236}">
                <a16:creationId xmlns:a16="http://schemas.microsoft.com/office/drawing/2014/main" id="{83EAC07F-D9DE-92DD-C71D-6C03D46E6291}"/>
              </a:ext>
            </a:extLst>
          </p:cNvPr>
          <p:cNvSpPr txBox="1"/>
          <p:nvPr/>
        </p:nvSpPr>
        <p:spPr>
          <a:xfrm>
            <a:off x="6771484" y="2259237"/>
            <a:ext cx="4896639" cy="646331"/>
          </a:xfrm>
          <a:prstGeom prst="rect">
            <a:avLst/>
          </a:prstGeom>
          <a:noFill/>
        </p:spPr>
        <p:txBody>
          <a:bodyPr wrap="square" rtlCol="0">
            <a:spAutoFit/>
          </a:bodyPr>
          <a:lstStyle/>
          <a:p>
            <a:pPr algn="just"/>
            <a:r>
              <a:rPr lang="vi-VN" dirty="0">
                <a:latin typeface="Aptos Display" panose="020B0004020202020204" pitchFamily="34" charset="0"/>
              </a:rPr>
              <a:t>Recall: Tỷ lệ mẫu thực sự thuộc lớp đó được dự đoán đúng. Thể hiện khả năng bao phủ của mô hình.</a:t>
            </a:r>
            <a:endParaRPr lang="en-US" dirty="0">
              <a:latin typeface="Aptos Display" panose="020B0004020202020204" pitchFamily="34" charset="0"/>
            </a:endParaRPr>
          </a:p>
        </p:txBody>
      </p:sp>
      <p:sp>
        <p:nvSpPr>
          <p:cNvPr id="27" name="TextBox 26">
            <a:extLst>
              <a:ext uri="{FF2B5EF4-FFF2-40B4-BE49-F238E27FC236}">
                <a16:creationId xmlns:a16="http://schemas.microsoft.com/office/drawing/2014/main" id="{A81B5156-2D05-73FF-DB94-123D2D9AF3E8}"/>
              </a:ext>
            </a:extLst>
          </p:cNvPr>
          <p:cNvSpPr txBox="1"/>
          <p:nvPr/>
        </p:nvSpPr>
        <p:spPr>
          <a:xfrm>
            <a:off x="6771484" y="3619852"/>
            <a:ext cx="4896639" cy="646331"/>
          </a:xfrm>
          <a:prstGeom prst="rect">
            <a:avLst/>
          </a:prstGeom>
          <a:noFill/>
        </p:spPr>
        <p:txBody>
          <a:bodyPr wrap="square" rtlCol="0">
            <a:spAutoFit/>
          </a:bodyPr>
          <a:lstStyle/>
          <a:p>
            <a:r>
              <a:rPr lang="en-US" dirty="0">
                <a:latin typeface="Aptos Display" panose="020B0004020202020204" pitchFamily="34" charset="0"/>
              </a:rPr>
              <a:t>F1-score: Trung </a:t>
            </a:r>
            <a:r>
              <a:rPr lang="en-US" dirty="0" err="1">
                <a:latin typeface="Aptos Display" panose="020B0004020202020204" pitchFamily="34" charset="0"/>
              </a:rPr>
              <a:t>bình</a:t>
            </a:r>
            <a:r>
              <a:rPr lang="en-US" dirty="0">
                <a:latin typeface="Aptos Display" panose="020B0004020202020204" pitchFamily="34" charset="0"/>
              </a:rPr>
              <a:t> </a:t>
            </a:r>
            <a:r>
              <a:rPr lang="en-US" dirty="0" err="1">
                <a:latin typeface="Aptos Display" panose="020B0004020202020204" pitchFamily="34" charset="0"/>
              </a:rPr>
              <a:t>điều</a:t>
            </a:r>
            <a:r>
              <a:rPr lang="en-US" dirty="0">
                <a:latin typeface="Aptos Display" panose="020B0004020202020204" pitchFamily="34" charset="0"/>
              </a:rPr>
              <a:t> </a:t>
            </a:r>
            <a:r>
              <a:rPr lang="en-US" dirty="0" err="1">
                <a:latin typeface="Aptos Display" panose="020B0004020202020204" pitchFamily="34" charset="0"/>
              </a:rPr>
              <a:t>hòa</a:t>
            </a:r>
            <a:r>
              <a:rPr lang="en-US" dirty="0">
                <a:latin typeface="Aptos Display" panose="020B0004020202020204" pitchFamily="34" charset="0"/>
              </a:rPr>
              <a:t> </a:t>
            </a:r>
            <a:r>
              <a:rPr lang="en-US" dirty="0" err="1">
                <a:latin typeface="Aptos Display" panose="020B0004020202020204" pitchFamily="34" charset="0"/>
              </a:rPr>
              <a:t>giữa</a:t>
            </a:r>
            <a:r>
              <a:rPr lang="en-US" dirty="0">
                <a:latin typeface="Aptos Display" panose="020B0004020202020204" pitchFamily="34" charset="0"/>
              </a:rPr>
              <a:t> precision </a:t>
            </a:r>
            <a:r>
              <a:rPr lang="en-US" dirty="0" err="1">
                <a:latin typeface="Aptos Display" panose="020B0004020202020204" pitchFamily="34" charset="0"/>
              </a:rPr>
              <a:t>và</a:t>
            </a:r>
            <a:r>
              <a:rPr lang="en-US" dirty="0">
                <a:latin typeface="Aptos Display" panose="020B0004020202020204" pitchFamily="34" charset="0"/>
              </a:rPr>
              <a:t> recall, </a:t>
            </a:r>
            <a:r>
              <a:rPr lang="en-US" dirty="0" err="1">
                <a:latin typeface="Aptos Display" panose="020B0004020202020204" pitchFamily="34" charset="0"/>
              </a:rPr>
              <a:t>cân</a:t>
            </a:r>
            <a:r>
              <a:rPr lang="en-US" dirty="0">
                <a:latin typeface="Aptos Display" panose="020B0004020202020204" pitchFamily="34" charset="0"/>
              </a:rPr>
              <a:t> </a:t>
            </a:r>
            <a:r>
              <a:rPr lang="en-US" dirty="0" err="1">
                <a:latin typeface="Aptos Display" panose="020B0004020202020204" pitchFamily="34" charset="0"/>
              </a:rPr>
              <a:t>bằng</a:t>
            </a:r>
            <a:r>
              <a:rPr lang="en-US" dirty="0">
                <a:latin typeface="Aptos Display" panose="020B0004020202020204" pitchFamily="34" charset="0"/>
              </a:rPr>
              <a:t> </a:t>
            </a:r>
            <a:r>
              <a:rPr lang="en-US" dirty="0" err="1">
                <a:latin typeface="Aptos Display" panose="020B0004020202020204" pitchFamily="34" charset="0"/>
              </a:rPr>
              <a:t>khi</a:t>
            </a:r>
            <a:r>
              <a:rPr lang="en-US" dirty="0">
                <a:latin typeface="Aptos Display" panose="020B0004020202020204" pitchFamily="34" charset="0"/>
              </a:rPr>
              <a:t> </a:t>
            </a:r>
            <a:r>
              <a:rPr lang="en-US" dirty="0" err="1">
                <a:latin typeface="Aptos Display" panose="020B0004020202020204" pitchFamily="34" charset="0"/>
              </a:rPr>
              <a:t>dữ</a:t>
            </a:r>
            <a:r>
              <a:rPr lang="en-US" dirty="0">
                <a:latin typeface="Aptos Display" panose="020B0004020202020204" pitchFamily="34" charset="0"/>
              </a:rPr>
              <a:t> </a:t>
            </a:r>
            <a:r>
              <a:rPr lang="en-US" dirty="0" err="1">
                <a:latin typeface="Aptos Display" panose="020B0004020202020204" pitchFamily="34" charset="0"/>
              </a:rPr>
              <a:t>liệu</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không</a:t>
            </a:r>
            <a:r>
              <a:rPr lang="en-US" dirty="0">
                <a:latin typeface="Aptos Display" panose="020B0004020202020204" pitchFamily="34" charset="0"/>
              </a:rPr>
              <a:t> </a:t>
            </a:r>
            <a:r>
              <a:rPr lang="en-US" dirty="0" err="1">
                <a:latin typeface="Aptos Display" panose="020B0004020202020204" pitchFamily="34" charset="0"/>
              </a:rPr>
              <a:t>đồng</a:t>
            </a:r>
            <a:r>
              <a:rPr lang="en-US" dirty="0">
                <a:latin typeface="Aptos Display" panose="020B0004020202020204" pitchFamily="34" charset="0"/>
              </a:rPr>
              <a:t> </a:t>
            </a:r>
            <a:r>
              <a:rPr lang="en-US" dirty="0" err="1">
                <a:latin typeface="Aptos Display" panose="020B0004020202020204" pitchFamily="34" charset="0"/>
              </a:rPr>
              <a:t>đều</a:t>
            </a:r>
            <a:r>
              <a:rPr lang="en-US" dirty="0">
                <a:latin typeface="Aptos Display" panose="020B0004020202020204" pitchFamily="34" charset="0"/>
              </a:rPr>
              <a:t>.</a:t>
            </a:r>
          </a:p>
        </p:txBody>
      </p:sp>
      <p:sp>
        <p:nvSpPr>
          <p:cNvPr id="28" name="TextBox 27">
            <a:extLst>
              <a:ext uri="{FF2B5EF4-FFF2-40B4-BE49-F238E27FC236}">
                <a16:creationId xmlns:a16="http://schemas.microsoft.com/office/drawing/2014/main" id="{A9E29DF6-8D05-7F48-70FA-9D638F85FA8A}"/>
              </a:ext>
            </a:extLst>
          </p:cNvPr>
          <p:cNvSpPr txBox="1"/>
          <p:nvPr/>
        </p:nvSpPr>
        <p:spPr>
          <a:xfrm>
            <a:off x="523878" y="5116624"/>
            <a:ext cx="5773228" cy="369332"/>
          </a:xfrm>
          <a:prstGeom prst="rect">
            <a:avLst/>
          </a:prstGeom>
          <a:noFill/>
        </p:spPr>
        <p:txBody>
          <a:bodyPr wrap="square" rtlCol="0">
            <a:spAutoFit/>
          </a:bodyPr>
          <a:lstStyle/>
          <a:p>
            <a:r>
              <a:rPr lang="en-US" dirty="0">
                <a:latin typeface="Aptos Display" panose="020B0004020202020204" pitchFamily="34" charset="0"/>
              </a:rPr>
              <a:t>Accuracy: </a:t>
            </a:r>
            <a:r>
              <a:rPr lang="en-US" dirty="0" err="1">
                <a:latin typeface="Aptos Display" panose="020B0004020202020204" pitchFamily="34" charset="0"/>
              </a:rPr>
              <a:t>Tỷ</a:t>
            </a:r>
            <a:r>
              <a:rPr lang="en-US" dirty="0">
                <a:latin typeface="Aptos Display" panose="020B0004020202020204" pitchFamily="34" charset="0"/>
              </a:rPr>
              <a:t> </a:t>
            </a:r>
            <a:r>
              <a:rPr lang="en-US" dirty="0" err="1">
                <a:latin typeface="Aptos Display" panose="020B0004020202020204" pitchFamily="34" charset="0"/>
              </a:rPr>
              <a:t>lệ</a:t>
            </a:r>
            <a:r>
              <a:rPr lang="en-US" dirty="0">
                <a:latin typeface="Aptos Display" panose="020B0004020202020204" pitchFamily="34" charset="0"/>
              </a:rPr>
              <a:t> </a:t>
            </a:r>
            <a:r>
              <a:rPr lang="en-US" dirty="0" err="1">
                <a:latin typeface="Aptos Display" panose="020B0004020202020204" pitchFamily="34" charset="0"/>
              </a:rPr>
              <a:t>dự</a:t>
            </a:r>
            <a:r>
              <a:rPr lang="en-US" dirty="0">
                <a:latin typeface="Aptos Display" panose="020B0004020202020204" pitchFamily="34" charset="0"/>
              </a:rPr>
              <a:t> </a:t>
            </a:r>
            <a:r>
              <a:rPr lang="en-US" dirty="0" err="1">
                <a:latin typeface="Aptos Display" panose="020B0004020202020204" pitchFamily="34" charset="0"/>
              </a:rPr>
              <a:t>đoán</a:t>
            </a:r>
            <a:r>
              <a:rPr lang="en-US" dirty="0">
                <a:latin typeface="Aptos Display" panose="020B0004020202020204" pitchFamily="34" charset="0"/>
              </a:rPr>
              <a:t> </a:t>
            </a:r>
            <a:r>
              <a:rPr lang="en-US" dirty="0" err="1">
                <a:latin typeface="Aptos Display" panose="020B0004020202020204" pitchFamily="34" charset="0"/>
              </a:rPr>
              <a:t>đúng</a:t>
            </a:r>
            <a:r>
              <a:rPr lang="en-US" dirty="0">
                <a:latin typeface="Aptos Display" panose="020B0004020202020204" pitchFamily="34" charset="0"/>
              </a:rPr>
              <a:t> </a:t>
            </a:r>
            <a:r>
              <a:rPr lang="en-US" dirty="0" err="1">
                <a:latin typeface="Aptos Display" panose="020B0004020202020204" pitchFamily="34" charset="0"/>
              </a:rPr>
              <a:t>trên</a:t>
            </a:r>
            <a:r>
              <a:rPr lang="en-US" dirty="0">
                <a:latin typeface="Aptos Display" panose="020B0004020202020204" pitchFamily="34" charset="0"/>
              </a:rPr>
              <a:t> </a:t>
            </a:r>
            <a:r>
              <a:rPr lang="en-US" dirty="0" err="1">
                <a:latin typeface="Aptos Display" panose="020B0004020202020204" pitchFamily="34" charset="0"/>
              </a:rPr>
              <a:t>toàn</a:t>
            </a:r>
            <a:r>
              <a:rPr lang="en-US" dirty="0">
                <a:latin typeface="Aptos Display" panose="020B0004020202020204" pitchFamily="34" charset="0"/>
              </a:rPr>
              <a:t> </a:t>
            </a:r>
            <a:r>
              <a:rPr lang="en-US" dirty="0" err="1">
                <a:latin typeface="Aptos Display" panose="020B0004020202020204" pitchFamily="34" charset="0"/>
              </a:rPr>
              <a:t>bộ</a:t>
            </a:r>
            <a:r>
              <a:rPr lang="en-US" dirty="0">
                <a:latin typeface="Aptos Display" panose="020B0004020202020204" pitchFamily="34" charset="0"/>
              </a:rPr>
              <a:t> </a:t>
            </a:r>
            <a:r>
              <a:rPr lang="en-US" dirty="0" err="1">
                <a:latin typeface="Aptos Display" panose="020B0004020202020204" pitchFamily="34" charset="0"/>
              </a:rPr>
              <a:t>tập</a:t>
            </a:r>
            <a:r>
              <a:rPr lang="en-US" dirty="0">
                <a:latin typeface="Aptos Display" panose="020B0004020202020204" pitchFamily="34" charset="0"/>
              </a:rPr>
              <a:t> </a:t>
            </a:r>
            <a:r>
              <a:rPr lang="en-US" dirty="0" err="1">
                <a:latin typeface="Aptos Display" panose="020B0004020202020204" pitchFamily="34" charset="0"/>
              </a:rPr>
              <a:t>kiểm</a:t>
            </a:r>
            <a:r>
              <a:rPr lang="en-US" dirty="0">
                <a:latin typeface="Aptos Display" panose="020B0004020202020204" pitchFamily="34" charset="0"/>
              </a:rPr>
              <a:t> </a:t>
            </a:r>
            <a:r>
              <a:rPr lang="en-US" dirty="0" err="1">
                <a:latin typeface="Aptos Display" panose="020B0004020202020204" pitchFamily="34" charset="0"/>
              </a:rPr>
              <a:t>tra</a:t>
            </a:r>
            <a:r>
              <a:rPr lang="en-US" dirty="0">
                <a:latin typeface="Aptos Display" panose="020B0004020202020204" pitchFamily="34" charset="0"/>
              </a:rPr>
              <a:t>.</a:t>
            </a:r>
          </a:p>
        </p:txBody>
      </p:sp>
      <p:pic>
        <p:nvPicPr>
          <p:cNvPr id="3" name="Picture 2" descr="IMG_256">
            <a:extLst>
              <a:ext uri="{FF2B5EF4-FFF2-40B4-BE49-F238E27FC236}">
                <a16:creationId xmlns:a16="http://schemas.microsoft.com/office/drawing/2014/main" id="{3727FCFC-4533-45FF-2203-2544F587C925}"/>
              </a:ext>
            </a:extLst>
          </p:cNvPr>
          <p:cNvPicPr>
            <a:picLocks noChangeAspect="1"/>
          </p:cNvPicPr>
          <p:nvPr/>
        </p:nvPicPr>
        <p:blipFill>
          <a:blip r:embed="rId4"/>
          <a:stretch>
            <a:fillRect/>
          </a:stretch>
        </p:blipFill>
        <p:spPr>
          <a:xfrm>
            <a:off x="790842" y="2624696"/>
            <a:ext cx="4810957" cy="995156"/>
          </a:xfrm>
          <a:prstGeom prst="rect">
            <a:avLst/>
          </a:prstGeom>
          <a:noFill/>
          <a:ln w="9525">
            <a:noFill/>
          </a:ln>
        </p:spPr>
      </p:pic>
    </p:spTree>
    <p:extLst>
      <p:ext uri="{BB962C8B-B14F-4D97-AF65-F5344CB8AC3E}">
        <p14:creationId xmlns:p14="http://schemas.microsoft.com/office/powerpoint/2010/main" val="1780487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7715E-E049-B96A-6699-CAFD8CAF4FCD}"/>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D943772A-C340-35CC-1C57-2440D4F1F0E7}"/>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5B087128-1406-3565-D682-A2A0547B44ED}"/>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FEADF112-B46F-D125-8447-C71FEFC1ECC6}"/>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A00E86EE-7DDC-FBAF-EEC0-8943E2315065}"/>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692A2E4F-68A9-395B-83B8-9CE4F07A0D00}"/>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92E84EB7-D6AE-CBEC-8C8A-1B538395B03B}"/>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17</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07BC6ADD-D261-5BB0-2D0E-402EBAF87C36}"/>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5CCB3D46-1A7B-158B-4E6A-2A5911365C94}"/>
              </a:ext>
            </a:extLst>
          </p:cNvPr>
          <p:cNvSpPr txBox="1"/>
          <p:nvPr/>
        </p:nvSpPr>
        <p:spPr>
          <a:xfrm>
            <a:off x="319689" y="624623"/>
            <a:ext cx="4919061" cy="707886"/>
          </a:xfrm>
          <a:prstGeom prst="rect">
            <a:avLst/>
          </a:prstGeom>
          <a:noFill/>
        </p:spPr>
        <p:txBody>
          <a:bodyPr wrap="square" rtlCol="0">
            <a:spAutoFit/>
          </a:bodyPr>
          <a:lstStyle/>
          <a:p>
            <a:r>
              <a:rPr lang="en-US" sz="2000" b="1" dirty="0" err="1">
                <a:latin typeface="+mj-lt"/>
              </a:rPr>
              <a:t>Kết</a:t>
            </a:r>
            <a:r>
              <a:rPr lang="en-US" sz="2000" b="1" dirty="0">
                <a:latin typeface="+mj-lt"/>
              </a:rPr>
              <a:t> </a:t>
            </a:r>
            <a:r>
              <a:rPr lang="en-US" sz="2000" b="1" dirty="0" err="1">
                <a:latin typeface="+mj-lt"/>
              </a:rPr>
              <a:t>hợp</a:t>
            </a:r>
            <a:r>
              <a:rPr lang="en-US" sz="2000" b="1" dirty="0">
                <a:latin typeface="+mj-lt"/>
              </a:rPr>
              <a:t> </a:t>
            </a:r>
            <a:r>
              <a:rPr lang="en-US" sz="2000" b="1" dirty="0" err="1">
                <a:latin typeface="+mj-lt"/>
              </a:rPr>
              <a:t>mô</a:t>
            </a:r>
            <a:r>
              <a:rPr lang="en-US" sz="2000" b="1" dirty="0">
                <a:latin typeface="+mj-lt"/>
              </a:rPr>
              <a:t> </a:t>
            </a:r>
            <a:r>
              <a:rPr lang="en-US" sz="2000" b="1" dirty="0" err="1">
                <a:latin typeface="+mj-lt"/>
              </a:rPr>
              <a:t>hình</a:t>
            </a:r>
            <a:r>
              <a:rPr lang="en-US" sz="2000" b="1" dirty="0">
                <a:latin typeface="+mj-lt"/>
              </a:rPr>
              <a:t> </a:t>
            </a:r>
            <a:r>
              <a:rPr lang="en-US" sz="2000" b="1" dirty="0" err="1">
                <a:latin typeface="+mj-lt"/>
              </a:rPr>
              <a:t>và</a:t>
            </a:r>
            <a:r>
              <a:rPr lang="en-US" sz="2000" b="1" dirty="0">
                <a:latin typeface="+mj-lt"/>
              </a:rPr>
              <a:t> </a:t>
            </a:r>
            <a:r>
              <a:rPr lang="en-US" sz="2000" b="1" dirty="0" err="1">
                <a:latin typeface="+mj-lt"/>
              </a:rPr>
              <a:t>trích</a:t>
            </a:r>
            <a:r>
              <a:rPr lang="en-US" sz="2000" b="1" dirty="0">
                <a:latin typeface="+mj-lt"/>
              </a:rPr>
              <a:t> </a:t>
            </a:r>
            <a:r>
              <a:rPr lang="en-US" sz="2000" b="1" dirty="0" err="1">
                <a:latin typeface="+mj-lt"/>
              </a:rPr>
              <a:t>xuất</a:t>
            </a:r>
            <a:r>
              <a:rPr lang="en-US" sz="2000" b="1" dirty="0">
                <a:latin typeface="+mj-lt"/>
              </a:rPr>
              <a:t> </a:t>
            </a:r>
            <a:r>
              <a:rPr lang="en-US" sz="2000" b="1" dirty="0" err="1">
                <a:latin typeface="+mj-lt"/>
              </a:rPr>
              <a:t>đặc</a:t>
            </a:r>
            <a:r>
              <a:rPr lang="en-US" sz="2000" b="1" dirty="0">
                <a:latin typeface="+mj-lt"/>
              </a:rPr>
              <a:t> </a:t>
            </a:r>
            <a:r>
              <a:rPr lang="en-US" sz="2000" b="1" dirty="0" err="1">
                <a:latin typeface="+mj-lt"/>
              </a:rPr>
              <a:t>trưng</a:t>
            </a:r>
            <a:endParaRPr lang="en-US" sz="2000" b="1" dirty="0">
              <a:latin typeface="+mj-lt"/>
            </a:endParaRPr>
          </a:p>
          <a:p>
            <a:pPr eaLnBrk="1" hangingPunct="1"/>
            <a:endParaRPr lang="en-US" sz="2000" b="1" dirty="0">
              <a:latin typeface="+mj-lt"/>
            </a:endParaRPr>
          </a:p>
        </p:txBody>
      </p:sp>
      <p:sp>
        <p:nvSpPr>
          <p:cNvPr id="18" name="TextBox 17">
            <a:extLst>
              <a:ext uri="{FF2B5EF4-FFF2-40B4-BE49-F238E27FC236}">
                <a16:creationId xmlns:a16="http://schemas.microsoft.com/office/drawing/2014/main" id="{61ED360C-6D87-D8DB-FE46-8E4E185C6B04}"/>
              </a:ext>
            </a:extLst>
          </p:cNvPr>
          <p:cNvSpPr txBox="1"/>
          <p:nvPr/>
        </p:nvSpPr>
        <p:spPr>
          <a:xfrm>
            <a:off x="5674583" y="3477477"/>
            <a:ext cx="5213376" cy="2118529"/>
          </a:xfrm>
          <a:prstGeom prst="rect">
            <a:avLst/>
          </a:prstGeom>
          <a:noFill/>
        </p:spPr>
        <p:txBody>
          <a:bodyPr wrap="square" rtlCol="0">
            <a:spAutoFit/>
          </a:bodyPr>
          <a:lstStyle/>
          <a:p>
            <a:pPr algn="just">
              <a:lnSpc>
                <a:spcPct val="150000"/>
              </a:lnSpc>
            </a:pPr>
            <a:r>
              <a:rPr lang="vi-VN" dirty="0">
                <a:latin typeface="+mj-lt"/>
              </a:rPr>
              <a:t>Tham số trích xuất đặc trưng được khảo sát trên nhiều giá trị do người nghiên cứu chọn, nhằm đánh giá ảnh hưởng đến hiệu năng mô hình.</a:t>
            </a:r>
            <a:endParaRPr lang="en-US" dirty="0">
              <a:latin typeface="+mj-lt"/>
            </a:endParaRPr>
          </a:p>
          <a:p>
            <a:pPr algn="just">
              <a:lnSpc>
                <a:spcPct val="150000"/>
              </a:lnSpc>
            </a:pPr>
            <a:r>
              <a:rPr lang="vi-VN" dirty="0">
                <a:latin typeface="+mj-lt"/>
              </a:rPr>
              <a:t>Siêu tham số mô hình phân loại được tối ưu hóa tự động bằng Optuna để đạt hiệu quả tốt nhất.</a:t>
            </a:r>
          </a:p>
        </p:txBody>
      </p:sp>
      <p:sp>
        <p:nvSpPr>
          <p:cNvPr id="3" name="TextBox 2">
            <a:extLst>
              <a:ext uri="{FF2B5EF4-FFF2-40B4-BE49-F238E27FC236}">
                <a16:creationId xmlns:a16="http://schemas.microsoft.com/office/drawing/2014/main" id="{A74130BC-BC93-168B-70E1-671DE8EE756E}"/>
              </a:ext>
            </a:extLst>
          </p:cNvPr>
          <p:cNvSpPr txBox="1"/>
          <p:nvPr/>
        </p:nvSpPr>
        <p:spPr>
          <a:xfrm>
            <a:off x="6096000" y="1859317"/>
            <a:ext cx="2147546" cy="1298882"/>
          </a:xfrm>
          <a:prstGeom prst="rect">
            <a:avLst/>
          </a:prstGeom>
          <a:noFill/>
        </p:spPr>
        <p:txBody>
          <a:bodyPr wrap="square" rtlCol="0">
            <a:spAutoFit/>
          </a:bodyPr>
          <a:lstStyle/>
          <a:p>
            <a:pPr algn="just">
              <a:lnSpc>
                <a:spcPct val="150000"/>
              </a:lnSpc>
            </a:pPr>
            <a:r>
              <a:rPr lang="vi-VN" dirty="0">
                <a:latin typeface="+mj-lt"/>
              </a:rPr>
              <a:t>KNN + LBP</a:t>
            </a:r>
          </a:p>
          <a:p>
            <a:pPr algn="just">
              <a:lnSpc>
                <a:spcPct val="150000"/>
              </a:lnSpc>
            </a:pPr>
            <a:r>
              <a:rPr lang="en-US" dirty="0">
                <a:latin typeface="+mj-lt"/>
              </a:rPr>
              <a:t>RF + LBP</a:t>
            </a:r>
          </a:p>
          <a:p>
            <a:pPr algn="just">
              <a:lnSpc>
                <a:spcPct val="150000"/>
              </a:lnSpc>
            </a:pPr>
            <a:r>
              <a:rPr lang="en-US" dirty="0">
                <a:latin typeface="+mj-lt"/>
              </a:rPr>
              <a:t>SVM + LBP</a:t>
            </a:r>
          </a:p>
        </p:txBody>
      </p:sp>
      <p:sp>
        <p:nvSpPr>
          <p:cNvPr id="14" name="TextBox 13">
            <a:extLst>
              <a:ext uri="{FF2B5EF4-FFF2-40B4-BE49-F238E27FC236}">
                <a16:creationId xmlns:a16="http://schemas.microsoft.com/office/drawing/2014/main" id="{51263B87-80C9-A8B2-BCF5-7864878986FE}"/>
              </a:ext>
            </a:extLst>
          </p:cNvPr>
          <p:cNvSpPr txBox="1"/>
          <p:nvPr/>
        </p:nvSpPr>
        <p:spPr>
          <a:xfrm>
            <a:off x="5674583" y="1470480"/>
            <a:ext cx="2147546" cy="369332"/>
          </a:xfrm>
          <a:prstGeom prst="rect">
            <a:avLst/>
          </a:prstGeom>
          <a:noFill/>
        </p:spPr>
        <p:txBody>
          <a:bodyPr wrap="square" rtlCol="0">
            <a:spAutoFit/>
          </a:bodyPr>
          <a:lstStyle/>
          <a:p>
            <a:pPr algn="just"/>
            <a:r>
              <a:rPr lang="vi-VN" dirty="0">
                <a:latin typeface="+mj-lt"/>
              </a:rPr>
              <a:t>Các cách kết hợp</a:t>
            </a:r>
            <a:endParaRPr lang="en-US" dirty="0">
              <a:latin typeface="+mj-lt"/>
            </a:endParaRPr>
          </a:p>
        </p:txBody>
      </p:sp>
      <p:sp>
        <p:nvSpPr>
          <p:cNvPr id="15" name="Rectangle 14">
            <a:extLst>
              <a:ext uri="{FF2B5EF4-FFF2-40B4-BE49-F238E27FC236}">
                <a16:creationId xmlns:a16="http://schemas.microsoft.com/office/drawing/2014/main" id="{53C090A8-BDB2-2D8C-5C16-FDE181DB1D39}"/>
              </a:ext>
            </a:extLst>
          </p:cNvPr>
          <p:cNvSpPr/>
          <p:nvPr/>
        </p:nvSpPr>
        <p:spPr>
          <a:xfrm>
            <a:off x="5509611" y="1332508"/>
            <a:ext cx="45719" cy="4455549"/>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pic>
        <p:nvPicPr>
          <p:cNvPr id="14338" name="Picture 2">
            <a:extLst>
              <a:ext uri="{FF2B5EF4-FFF2-40B4-BE49-F238E27FC236}">
                <a16:creationId xmlns:a16="http://schemas.microsoft.com/office/drawing/2014/main" id="{20D99725-9F8C-ADF7-4192-975EC8B86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431" y="2043143"/>
            <a:ext cx="3380770" cy="30747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AAB3E2-28E4-D8C0-020C-A678D9FEDF31}"/>
              </a:ext>
            </a:extLst>
          </p:cNvPr>
          <p:cNvSpPr txBox="1"/>
          <p:nvPr/>
        </p:nvSpPr>
        <p:spPr>
          <a:xfrm>
            <a:off x="8390444" y="1868927"/>
            <a:ext cx="2147546" cy="1298882"/>
          </a:xfrm>
          <a:prstGeom prst="rect">
            <a:avLst/>
          </a:prstGeom>
          <a:noFill/>
        </p:spPr>
        <p:txBody>
          <a:bodyPr wrap="square" rtlCol="0">
            <a:spAutoFit/>
          </a:bodyPr>
          <a:lstStyle/>
          <a:p>
            <a:pPr algn="just">
              <a:lnSpc>
                <a:spcPct val="150000"/>
              </a:lnSpc>
            </a:pPr>
            <a:r>
              <a:rPr lang="vi-VN" dirty="0">
                <a:latin typeface="+mj-lt"/>
              </a:rPr>
              <a:t>KNN + </a:t>
            </a:r>
            <a:r>
              <a:rPr lang="en-US" dirty="0">
                <a:latin typeface="+mj-lt"/>
              </a:rPr>
              <a:t>SIFT</a:t>
            </a:r>
          </a:p>
          <a:p>
            <a:pPr algn="just">
              <a:lnSpc>
                <a:spcPct val="150000"/>
              </a:lnSpc>
            </a:pPr>
            <a:r>
              <a:rPr lang="en-US" dirty="0">
                <a:latin typeface="+mj-lt"/>
              </a:rPr>
              <a:t>RF + SIFT</a:t>
            </a:r>
          </a:p>
          <a:p>
            <a:pPr algn="just">
              <a:lnSpc>
                <a:spcPct val="150000"/>
              </a:lnSpc>
            </a:pPr>
            <a:r>
              <a:rPr lang="en-US" dirty="0">
                <a:latin typeface="+mj-lt"/>
              </a:rPr>
              <a:t>SVM + SIFT</a:t>
            </a:r>
          </a:p>
        </p:txBody>
      </p:sp>
    </p:spTree>
    <p:extLst>
      <p:ext uri="{BB962C8B-B14F-4D97-AF65-F5344CB8AC3E}">
        <p14:creationId xmlns:p14="http://schemas.microsoft.com/office/powerpoint/2010/main" val="12241254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A9AC4-FFF9-6D4E-9B8C-8C733B4166C6}"/>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0575BB09-EF1A-2EA5-2923-50077366ADFC}"/>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3A8130EF-7A5F-537F-20CF-7E30D2F3042C}"/>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E6313EC0-F19F-9841-499D-BB556E439039}"/>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44042FF5-E82D-A631-3611-D74DB73448C4}"/>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19A71828-B76A-6052-B25C-39A29F921EBC}"/>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44E2846A-0BA0-CF42-C390-DA5370D594CE}"/>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18</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631ABC98-5B22-5A16-B143-E19531D84C11}"/>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4F22C4A3-F7FA-1BD2-F6C7-E1DB79807D94}"/>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825ED6E1-D4F4-22B4-D1CD-7AAB618D6169}"/>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KNN + LBP</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33E3D8B6-BDDA-0B5E-0D8D-C3588B6BC18C}"/>
              </a:ext>
            </a:extLst>
          </p:cNvPr>
          <p:cNvSpPr txBox="1"/>
          <p:nvPr/>
        </p:nvSpPr>
        <p:spPr>
          <a:xfrm>
            <a:off x="895099" y="2725563"/>
            <a:ext cx="4890395" cy="923330"/>
          </a:xfrm>
          <a:prstGeom prst="rect">
            <a:avLst/>
          </a:prstGeom>
          <a:noFill/>
        </p:spPr>
        <p:txBody>
          <a:bodyPr wrap="square">
            <a:spAutoFit/>
          </a:bodyPr>
          <a:lstStyle/>
          <a:p>
            <a:r>
              <a:rPr lang="vi-VN" dirty="0">
                <a:latin typeface="Aptos Display" panose="020B0004020202020204" pitchFamily="34" charset="0"/>
              </a:rPr>
              <a:t>radius = 1</a:t>
            </a:r>
          </a:p>
          <a:p>
            <a:r>
              <a:rPr lang="vi-VN" dirty="0">
                <a:latin typeface="Aptos Display" panose="020B0004020202020204" pitchFamily="34" charset="0"/>
              </a:rPr>
              <a:t>n_point = 8 x radius</a:t>
            </a:r>
          </a:p>
          <a:p>
            <a:r>
              <a:rPr lang="vi-VN" dirty="0">
                <a:latin typeface="Aptos Display" panose="020B0004020202020204" pitchFamily="34" charset="0"/>
              </a:rPr>
              <a:t>method = default</a:t>
            </a:r>
          </a:p>
        </p:txBody>
      </p:sp>
      <p:sp>
        <p:nvSpPr>
          <p:cNvPr id="30" name="Rectangle 29">
            <a:extLst>
              <a:ext uri="{FF2B5EF4-FFF2-40B4-BE49-F238E27FC236}">
                <a16:creationId xmlns:a16="http://schemas.microsoft.com/office/drawing/2014/main" id="{9DE04285-97FF-EAB2-AC00-31996AFE9A5E}"/>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15" name="TextBox 14">
            <a:extLst>
              <a:ext uri="{FF2B5EF4-FFF2-40B4-BE49-F238E27FC236}">
                <a16:creationId xmlns:a16="http://schemas.microsoft.com/office/drawing/2014/main" id="{BF9DE3A0-473C-AA30-C06B-A31D587A7DBF}"/>
              </a:ext>
            </a:extLst>
          </p:cNvPr>
          <p:cNvSpPr txBox="1"/>
          <p:nvPr/>
        </p:nvSpPr>
        <p:spPr>
          <a:xfrm>
            <a:off x="895099" y="4467996"/>
            <a:ext cx="4890395" cy="923330"/>
          </a:xfrm>
          <a:prstGeom prst="rect">
            <a:avLst/>
          </a:prstGeom>
          <a:noFill/>
        </p:spPr>
        <p:txBody>
          <a:bodyPr wrap="square">
            <a:spAutoFit/>
          </a:bodyPr>
          <a:lstStyle/>
          <a:p>
            <a:r>
              <a:rPr lang="en-US" dirty="0" err="1">
                <a:latin typeface="+mj-lt"/>
              </a:rPr>
              <a:t>n_neighbors</a:t>
            </a:r>
            <a:r>
              <a:rPr lang="en-US" dirty="0">
                <a:latin typeface="+mj-lt"/>
              </a:rPr>
              <a:t> =  4</a:t>
            </a:r>
          </a:p>
          <a:p>
            <a:r>
              <a:rPr lang="en-US" dirty="0">
                <a:latin typeface="+mj-lt"/>
              </a:rPr>
              <a:t>weights = distance</a:t>
            </a:r>
          </a:p>
          <a:p>
            <a:r>
              <a:rPr lang="en-US" dirty="0">
                <a:latin typeface="+mj-lt"/>
              </a:rPr>
              <a:t>metric = </a:t>
            </a:r>
            <a:r>
              <a:rPr lang="en-US" dirty="0" err="1">
                <a:latin typeface="+mj-lt"/>
              </a:rPr>
              <a:t>manhattan</a:t>
            </a:r>
            <a:endParaRPr lang="vi-VN" dirty="0">
              <a:latin typeface="+mj-lt"/>
            </a:endParaRPr>
          </a:p>
        </p:txBody>
      </p:sp>
      <p:sp>
        <p:nvSpPr>
          <p:cNvPr id="20" name="TextBox 19">
            <a:extLst>
              <a:ext uri="{FF2B5EF4-FFF2-40B4-BE49-F238E27FC236}">
                <a16:creationId xmlns:a16="http://schemas.microsoft.com/office/drawing/2014/main" id="{6BC05F4C-64E4-123E-AC92-4E3750831993}"/>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LBP</a:t>
            </a:r>
          </a:p>
        </p:txBody>
      </p:sp>
      <p:sp>
        <p:nvSpPr>
          <p:cNvPr id="22" name="TextBox 21">
            <a:extLst>
              <a:ext uri="{FF2B5EF4-FFF2-40B4-BE49-F238E27FC236}">
                <a16:creationId xmlns:a16="http://schemas.microsoft.com/office/drawing/2014/main" id="{6933A6BE-DD73-C2E8-4C11-EF8C4A37F913}"/>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KNN</a:t>
            </a:r>
          </a:p>
        </p:txBody>
      </p:sp>
      <p:sp>
        <p:nvSpPr>
          <p:cNvPr id="23" name="TextBox 22">
            <a:extLst>
              <a:ext uri="{FF2B5EF4-FFF2-40B4-BE49-F238E27FC236}">
                <a16:creationId xmlns:a16="http://schemas.microsoft.com/office/drawing/2014/main" id="{2236247C-88D0-0365-EE1E-D74FBCCE7280}"/>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1</a:t>
            </a:r>
          </a:p>
        </p:txBody>
      </p:sp>
      <p:sp>
        <p:nvSpPr>
          <p:cNvPr id="27" name="TextBox 26">
            <a:extLst>
              <a:ext uri="{FF2B5EF4-FFF2-40B4-BE49-F238E27FC236}">
                <a16:creationId xmlns:a16="http://schemas.microsoft.com/office/drawing/2014/main" id="{177C1605-0394-8D8C-BC37-3DD7BE12225C}"/>
              </a:ext>
            </a:extLst>
          </p:cNvPr>
          <p:cNvSpPr txBox="1"/>
          <p:nvPr/>
        </p:nvSpPr>
        <p:spPr>
          <a:xfrm>
            <a:off x="4912538" y="4924520"/>
            <a:ext cx="6006426" cy="923330"/>
          </a:xfrm>
          <a:prstGeom prst="rect">
            <a:avLst/>
          </a:prstGeom>
          <a:noFill/>
        </p:spPr>
        <p:txBody>
          <a:bodyPr wrap="square">
            <a:spAutoFit/>
          </a:bodyPr>
          <a:lstStyle/>
          <a:p>
            <a:r>
              <a:rPr lang="en-US" sz="1800" kern="100" dirty="0">
                <a:effectLst/>
                <a:latin typeface="+mj-lt"/>
                <a:ea typeface="Aptos" panose="020B0004020202020204" pitchFamily="34" charset="0"/>
              </a:rPr>
              <a:t>LBP default: </a:t>
            </a:r>
            <a:r>
              <a:rPr lang="vi-VN" kern="100" dirty="0">
                <a:latin typeface="+mj-lt"/>
              </a:rPr>
              <a:t>Đạt hiệu quả tối ưu nhờ bảo toàn trọn vẹn thông tin kết cấu bề mặt và sử dụng độ đo Manhattan phù hợp, giúp phân loại chính xác các lỗi phức tạp.</a:t>
            </a:r>
            <a:endParaRPr lang="en-US" kern="100" dirty="0">
              <a:latin typeface="+mj-lt"/>
            </a:endParaRPr>
          </a:p>
        </p:txBody>
      </p:sp>
      <p:sp>
        <p:nvSpPr>
          <p:cNvPr id="28" name="Arrow: Right 27">
            <a:extLst>
              <a:ext uri="{FF2B5EF4-FFF2-40B4-BE49-F238E27FC236}">
                <a16:creationId xmlns:a16="http://schemas.microsoft.com/office/drawing/2014/main" id="{3D43C2DE-A6D3-E3AD-44E1-450B4F90E218}"/>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1" name="Picture 30" descr="A table with numbers and a few words&#10;&#10;AI-generated content may be incorrect.">
            <a:extLst>
              <a:ext uri="{FF2B5EF4-FFF2-40B4-BE49-F238E27FC236}">
                <a16:creationId xmlns:a16="http://schemas.microsoft.com/office/drawing/2014/main" id="{951952DF-A52B-7CCB-1A96-1179C19BA2BC}"/>
              </a:ext>
            </a:extLst>
          </p:cNvPr>
          <p:cNvPicPr>
            <a:picLocks noChangeAspect="1"/>
          </p:cNvPicPr>
          <p:nvPr/>
        </p:nvPicPr>
        <p:blipFill>
          <a:blip r:embed="rId4"/>
          <a:stretch>
            <a:fillRect/>
          </a:stretch>
        </p:blipFill>
        <p:spPr>
          <a:xfrm>
            <a:off x="4995401" y="1700195"/>
            <a:ext cx="5629910" cy="3017520"/>
          </a:xfrm>
          <a:prstGeom prst="rect">
            <a:avLst/>
          </a:prstGeom>
        </p:spPr>
      </p:pic>
    </p:spTree>
    <p:extLst>
      <p:ext uri="{BB962C8B-B14F-4D97-AF65-F5344CB8AC3E}">
        <p14:creationId xmlns:p14="http://schemas.microsoft.com/office/powerpoint/2010/main" val="35550883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614C5-1869-6590-F35D-826B51FFFDBA}"/>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0FDCC932-B5B1-C892-C473-29B81F07AB97}"/>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018EF061-3CFB-1A5E-5C86-A4798D4656AD}"/>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D57810FB-3C13-020C-0776-9B5B743D1C1B}"/>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B7DC4CEF-DF13-EC22-9D41-843A372D029D}"/>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ADE78441-6681-EB4B-4CB0-5F5151D4BCBE}"/>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1B3C856C-B9C3-6D6E-A162-F1EF49416AA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19</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1353DBCD-6D53-78FB-1981-CD9D59132F53}"/>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587ED061-F93B-8A90-341B-D12057F80745}"/>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0F197A2B-36D8-7E79-86A3-308F3034C2F7}"/>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KNN + LBP</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FC6E1477-22E1-4B30-F8A6-130F12F08D54}"/>
              </a:ext>
            </a:extLst>
          </p:cNvPr>
          <p:cNvSpPr txBox="1"/>
          <p:nvPr/>
        </p:nvSpPr>
        <p:spPr>
          <a:xfrm>
            <a:off x="895099" y="2725563"/>
            <a:ext cx="4890395" cy="923330"/>
          </a:xfrm>
          <a:prstGeom prst="rect">
            <a:avLst/>
          </a:prstGeom>
          <a:noFill/>
        </p:spPr>
        <p:txBody>
          <a:bodyPr wrap="square">
            <a:spAutoFit/>
          </a:bodyPr>
          <a:lstStyle/>
          <a:p>
            <a:r>
              <a:rPr lang="vi-VN" dirty="0">
                <a:latin typeface="Aptos Display" panose="020B0004020202020204" pitchFamily="34" charset="0"/>
              </a:rPr>
              <a:t>radius = 1</a:t>
            </a:r>
          </a:p>
          <a:p>
            <a:r>
              <a:rPr lang="vi-VN" dirty="0">
                <a:latin typeface="Aptos Display" panose="020B0004020202020204" pitchFamily="34" charset="0"/>
              </a:rPr>
              <a:t>n_point = 8 x radius</a:t>
            </a:r>
          </a:p>
          <a:p>
            <a:r>
              <a:rPr lang="vi-VN" dirty="0">
                <a:latin typeface="Aptos Display" panose="020B0004020202020204" pitchFamily="34" charset="0"/>
              </a:rPr>
              <a:t>method = uniform</a:t>
            </a:r>
          </a:p>
        </p:txBody>
      </p:sp>
      <p:sp>
        <p:nvSpPr>
          <p:cNvPr id="30" name="Rectangle 29">
            <a:extLst>
              <a:ext uri="{FF2B5EF4-FFF2-40B4-BE49-F238E27FC236}">
                <a16:creationId xmlns:a16="http://schemas.microsoft.com/office/drawing/2014/main" id="{FFD7F1F6-1B9A-682D-BAC8-E436EC00DDCB}"/>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15" name="TextBox 14">
            <a:extLst>
              <a:ext uri="{FF2B5EF4-FFF2-40B4-BE49-F238E27FC236}">
                <a16:creationId xmlns:a16="http://schemas.microsoft.com/office/drawing/2014/main" id="{04F3F38C-D252-7FB5-9B53-28005F77F40A}"/>
              </a:ext>
            </a:extLst>
          </p:cNvPr>
          <p:cNvSpPr txBox="1"/>
          <p:nvPr/>
        </p:nvSpPr>
        <p:spPr>
          <a:xfrm>
            <a:off x="895099" y="4467996"/>
            <a:ext cx="4890395" cy="923330"/>
          </a:xfrm>
          <a:prstGeom prst="rect">
            <a:avLst/>
          </a:prstGeom>
          <a:noFill/>
        </p:spPr>
        <p:txBody>
          <a:bodyPr wrap="square">
            <a:spAutoFit/>
          </a:bodyPr>
          <a:lstStyle/>
          <a:p>
            <a:r>
              <a:rPr lang="en-US" dirty="0" err="1">
                <a:latin typeface="Aptos Display" panose="020B0004020202020204" pitchFamily="34" charset="0"/>
              </a:rPr>
              <a:t>n_neighbors</a:t>
            </a:r>
            <a:r>
              <a:rPr lang="en-US" dirty="0">
                <a:latin typeface="Aptos Display" panose="020B0004020202020204" pitchFamily="34" charset="0"/>
              </a:rPr>
              <a:t> =  </a:t>
            </a:r>
            <a:r>
              <a:rPr lang="vi-VN" dirty="0">
                <a:latin typeface="Aptos Display" panose="020B0004020202020204" pitchFamily="34" charset="0"/>
              </a:rPr>
              <a:t>5</a:t>
            </a:r>
            <a:endParaRPr lang="en-US" dirty="0">
              <a:latin typeface="Aptos Display" panose="020B0004020202020204" pitchFamily="34" charset="0"/>
            </a:endParaRPr>
          </a:p>
          <a:p>
            <a:r>
              <a:rPr lang="en-US" dirty="0">
                <a:latin typeface="Aptos Display" panose="020B0004020202020204" pitchFamily="34" charset="0"/>
              </a:rPr>
              <a:t>weights = distance</a:t>
            </a:r>
          </a:p>
          <a:p>
            <a:r>
              <a:rPr lang="en-US" dirty="0">
                <a:latin typeface="Aptos Display" panose="020B0004020202020204" pitchFamily="34" charset="0"/>
              </a:rPr>
              <a:t>metric = </a:t>
            </a:r>
            <a:r>
              <a:rPr lang="en-US" dirty="0" err="1"/>
              <a:t>minkowski</a:t>
            </a:r>
            <a:endParaRPr lang="en-US" dirty="0"/>
          </a:p>
        </p:txBody>
      </p:sp>
      <p:sp>
        <p:nvSpPr>
          <p:cNvPr id="20" name="TextBox 19">
            <a:extLst>
              <a:ext uri="{FF2B5EF4-FFF2-40B4-BE49-F238E27FC236}">
                <a16:creationId xmlns:a16="http://schemas.microsoft.com/office/drawing/2014/main" id="{EDD754DD-2DCE-2F66-7397-BB21C94941B7}"/>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LBP</a:t>
            </a:r>
          </a:p>
        </p:txBody>
      </p:sp>
      <p:sp>
        <p:nvSpPr>
          <p:cNvPr id="22" name="TextBox 21">
            <a:extLst>
              <a:ext uri="{FF2B5EF4-FFF2-40B4-BE49-F238E27FC236}">
                <a16:creationId xmlns:a16="http://schemas.microsoft.com/office/drawing/2014/main" id="{EEE6B680-5872-03D2-A98F-AC2928F012CF}"/>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KNN</a:t>
            </a:r>
          </a:p>
        </p:txBody>
      </p:sp>
      <p:sp>
        <p:nvSpPr>
          <p:cNvPr id="23" name="TextBox 22">
            <a:extLst>
              <a:ext uri="{FF2B5EF4-FFF2-40B4-BE49-F238E27FC236}">
                <a16:creationId xmlns:a16="http://schemas.microsoft.com/office/drawing/2014/main" id="{A8ADC433-F5E5-5EBE-90A7-A70EC9667EB9}"/>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2</a:t>
            </a:r>
          </a:p>
        </p:txBody>
      </p:sp>
      <p:sp>
        <p:nvSpPr>
          <p:cNvPr id="19" name="TextBox 18">
            <a:extLst>
              <a:ext uri="{FF2B5EF4-FFF2-40B4-BE49-F238E27FC236}">
                <a16:creationId xmlns:a16="http://schemas.microsoft.com/office/drawing/2014/main" id="{EB53CAC1-2371-9B21-F9F4-425034F8B244}"/>
              </a:ext>
            </a:extLst>
          </p:cNvPr>
          <p:cNvSpPr txBox="1"/>
          <p:nvPr/>
        </p:nvSpPr>
        <p:spPr>
          <a:xfrm>
            <a:off x="4912538" y="4924520"/>
            <a:ext cx="6006426" cy="923330"/>
          </a:xfrm>
          <a:prstGeom prst="rect">
            <a:avLst/>
          </a:prstGeom>
          <a:noFill/>
        </p:spPr>
        <p:txBody>
          <a:bodyPr wrap="square">
            <a:spAutoFit/>
          </a:bodyPr>
          <a:lstStyle/>
          <a:p>
            <a:r>
              <a:rPr lang="en-US" dirty="0">
                <a:latin typeface="Aptos Display" panose="020B0004020202020204" pitchFamily="34" charset="0"/>
              </a:rPr>
              <a:t>LBP uniform: </a:t>
            </a:r>
            <a:r>
              <a:rPr lang="en-US" dirty="0" err="1">
                <a:latin typeface="Aptos Display" panose="020B0004020202020204" pitchFamily="34" charset="0"/>
              </a:rPr>
              <a:t>Bộc</a:t>
            </a:r>
            <a:r>
              <a:rPr lang="en-US" dirty="0">
                <a:latin typeface="Aptos Display" panose="020B0004020202020204" pitchFamily="34" charset="0"/>
              </a:rPr>
              <a:t> </a:t>
            </a:r>
            <a:r>
              <a:rPr lang="en-US" dirty="0" err="1">
                <a:latin typeface="Aptos Display" panose="020B0004020202020204" pitchFamily="34" charset="0"/>
              </a:rPr>
              <a:t>lộ</a:t>
            </a:r>
            <a:r>
              <a:rPr lang="en-US" dirty="0">
                <a:latin typeface="Aptos Display" panose="020B0004020202020204" pitchFamily="34" charset="0"/>
              </a:rPr>
              <a:t> </a:t>
            </a:r>
            <a:r>
              <a:rPr lang="en-US" dirty="0" err="1">
                <a:latin typeface="Aptos Display" panose="020B0004020202020204" pitchFamily="34" charset="0"/>
              </a:rPr>
              <a:t>hạn</a:t>
            </a:r>
            <a:r>
              <a:rPr lang="en-US" dirty="0">
                <a:latin typeface="Aptos Display" panose="020B0004020202020204" pitchFamily="34" charset="0"/>
              </a:rPr>
              <a:t> </a:t>
            </a:r>
            <a:r>
              <a:rPr lang="en-US" dirty="0" err="1">
                <a:latin typeface="Aptos Display" panose="020B0004020202020204" pitchFamily="34" charset="0"/>
              </a:rPr>
              <a:t>chế</a:t>
            </a:r>
            <a:r>
              <a:rPr lang="en-US" dirty="0">
                <a:latin typeface="Aptos Display" panose="020B0004020202020204" pitchFamily="34" charset="0"/>
              </a:rPr>
              <a:t> do </a:t>
            </a:r>
            <a:r>
              <a:rPr lang="en-US" dirty="0" err="1">
                <a:latin typeface="Aptos Display" panose="020B0004020202020204" pitchFamily="34" charset="0"/>
              </a:rPr>
              <a:t>quá</a:t>
            </a:r>
            <a:r>
              <a:rPr lang="en-US" dirty="0">
                <a:latin typeface="Aptos Display" panose="020B0004020202020204" pitchFamily="34" charset="0"/>
              </a:rPr>
              <a:t> </a:t>
            </a:r>
            <a:r>
              <a:rPr lang="en-US" dirty="0" err="1">
                <a:latin typeface="Aptos Display" panose="020B0004020202020204" pitchFamily="34" charset="0"/>
              </a:rPr>
              <a:t>trình</a:t>
            </a:r>
            <a:r>
              <a:rPr lang="en-US" dirty="0">
                <a:latin typeface="Aptos Display" panose="020B0004020202020204" pitchFamily="34" charset="0"/>
              </a:rPr>
              <a:t> </a:t>
            </a:r>
            <a:r>
              <a:rPr lang="en-US" dirty="0" err="1">
                <a:latin typeface="Aptos Display" panose="020B0004020202020204" pitchFamily="34" charset="0"/>
              </a:rPr>
              <a:t>giảm</a:t>
            </a:r>
            <a:r>
              <a:rPr lang="en-US" dirty="0">
                <a:latin typeface="Aptos Display" panose="020B0004020202020204" pitchFamily="34" charset="0"/>
              </a:rPr>
              <a:t> </a:t>
            </a:r>
            <a:r>
              <a:rPr lang="en-US" dirty="0" err="1">
                <a:latin typeface="Aptos Display" panose="020B0004020202020204" pitchFamily="34" charset="0"/>
              </a:rPr>
              <a:t>chiều</a:t>
            </a:r>
            <a:r>
              <a:rPr lang="en-US" dirty="0">
                <a:latin typeface="Aptos Display" panose="020B0004020202020204" pitchFamily="34" charset="0"/>
              </a:rPr>
              <a:t> </a:t>
            </a:r>
            <a:r>
              <a:rPr lang="en-US" dirty="0" err="1">
                <a:latin typeface="Aptos Display" panose="020B0004020202020204" pitchFamily="34" charset="0"/>
              </a:rPr>
              <a:t>dữ</a:t>
            </a:r>
            <a:r>
              <a:rPr lang="en-US" dirty="0">
                <a:latin typeface="Aptos Display" panose="020B0004020202020204" pitchFamily="34" charset="0"/>
              </a:rPr>
              <a:t> </a:t>
            </a:r>
            <a:r>
              <a:rPr lang="en-US" dirty="0" err="1">
                <a:latin typeface="Aptos Display" panose="020B0004020202020204" pitchFamily="34" charset="0"/>
              </a:rPr>
              <a:t>liệu</a:t>
            </a:r>
            <a:r>
              <a:rPr lang="en-US" dirty="0">
                <a:latin typeface="Aptos Display" panose="020B0004020202020204" pitchFamily="34" charset="0"/>
              </a:rPr>
              <a:t> </a:t>
            </a:r>
            <a:r>
              <a:rPr lang="en-US" dirty="0" err="1">
                <a:latin typeface="Aptos Display" panose="020B0004020202020204" pitchFamily="34" charset="0"/>
              </a:rPr>
              <a:t>gây</a:t>
            </a:r>
            <a:r>
              <a:rPr lang="en-US" dirty="0">
                <a:latin typeface="Aptos Display" panose="020B0004020202020204" pitchFamily="34" charset="0"/>
              </a:rPr>
              <a:t> </a:t>
            </a:r>
            <a:r>
              <a:rPr lang="en-US" dirty="0" err="1">
                <a:latin typeface="Aptos Display" panose="020B0004020202020204" pitchFamily="34" charset="0"/>
              </a:rPr>
              <a:t>mất</a:t>
            </a:r>
            <a:r>
              <a:rPr lang="en-US" dirty="0">
                <a:latin typeface="Aptos Display" panose="020B0004020202020204" pitchFamily="34" charset="0"/>
              </a:rPr>
              <a:t> </a:t>
            </a:r>
            <a:r>
              <a:rPr lang="en-US" dirty="0" err="1">
                <a:latin typeface="Aptos Display" panose="020B0004020202020204" pitchFamily="34" charset="0"/>
              </a:rPr>
              <a:t>mát</a:t>
            </a:r>
            <a:r>
              <a:rPr lang="en-US" dirty="0">
                <a:latin typeface="Aptos Display" panose="020B0004020202020204" pitchFamily="34" charset="0"/>
              </a:rPr>
              <a:t> </a:t>
            </a:r>
            <a:r>
              <a:rPr lang="en-US" dirty="0" err="1">
                <a:latin typeface="Aptos Display" panose="020B0004020202020204" pitchFamily="34" charset="0"/>
              </a:rPr>
              <a:t>thông</a:t>
            </a:r>
            <a:r>
              <a:rPr lang="en-US" dirty="0">
                <a:latin typeface="Aptos Display" panose="020B0004020202020204" pitchFamily="34" charset="0"/>
              </a:rPr>
              <a:t> tin </a:t>
            </a:r>
            <a:r>
              <a:rPr lang="en-US" dirty="0" err="1">
                <a:latin typeface="Aptos Display" panose="020B0004020202020204" pitchFamily="34" charset="0"/>
              </a:rPr>
              <a:t>quan</a:t>
            </a:r>
            <a:r>
              <a:rPr lang="en-US" dirty="0">
                <a:latin typeface="Aptos Display" panose="020B0004020202020204" pitchFamily="34" charset="0"/>
              </a:rPr>
              <a:t> </a:t>
            </a:r>
            <a:r>
              <a:rPr lang="en-US" dirty="0" err="1">
                <a:latin typeface="Aptos Display" panose="020B0004020202020204" pitchFamily="34" charset="0"/>
              </a:rPr>
              <a:t>trọng</a:t>
            </a:r>
            <a:r>
              <a:rPr lang="en-US" dirty="0">
                <a:latin typeface="Aptos Display" panose="020B0004020202020204" pitchFamily="34" charset="0"/>
              </a:rPr>
              <a:t>, </a:t>
            </a:r>
            <a:r>
              <a:rPr lang="en-US" dirty="0" err="1">
                <a:latin typeface="Aptos Display" panose="020B0004020202020204" pitchFamily="34" charset="0"/>
              </a:rPr>
              <a:t>khiến</a:t>
            </a:r>
            <a:r>
              <a:rPr lang="en-US" dirty="0">
                <a:latin typeface="Aptos Display" panose="020B0004020202020204" pitchFamily="34" charset="0"/>
              </a:rPr>
              <a:t> </a:t>
            </a:r>
            <a:r>
              <a:rPr lang="en-US" dirty="0" err="1">
                <a:latin typeface="Aptos Display" panose="020B0004020202020204" pitchFamily="34" charset="0"/>
              </a:rPr>
              <a:t>mô</a:t>
            </a:r>
            <a:r>
              <a:rPr lang="en-US" dirty="0">
                <a:latin typeface="Aptos Display" panose="020B0004020202020204" pitchFamily="34" charset="0"/>
              </a:rPr>
              <a:t> </a:t>
            </a:r>
            <a:r>
              <a:rPr lang="en-US" dirty="0" err="1">
                <a:latin typeface="Aptos Display" panose="020B0004020202020204" pitchFamily="34" charset="0"/>
              </a:rPr>
              <a:t>hình</a:t>
            </a:r>
            <a:r>
              <a:rPr lang="en-US" dirty="0">
                <a:latin typeface="Aptos Display" panose="020B0004020202020204" pitchFamily="34" charset="0"/>
              </a:rPr>
              <a:t> </a:t>
            </a:r>
            <a:r>
              <a:rPr lang="en-US" dirty="0" err="1">
                <a:latin typeface="Aptos Display" panose="020B0004020202020204" pitchFamily="34" charset="0"/>
              </a:rPr>
              <a:t>khó</a:t>
            </a:r>
            <a:r>
              <a:rPr lang="en-US" dirty="0">
                <a:latin typeface="Aptos Display" panose="020B0004020202020204" pitchFamily="34" charset="0"/>
              </a:rPr>
              <a:t> </a:t>
            </a:r>
            <a:r>
              <a:rPr lang="en-US" dirty="0" err="1">
                <a:latin typeface="Aptos Display" panose="020B0004020202020204" pitchFamily="34" charset="0"/>
              </a:rPr>
              <a:t>nhận</a:t>
            </a:r>
            <a:r>
              <a:rPr lang="en-US" dirty="0">
                <a:latin typeface="Aptos Display" panose="020B0004020202020204" pitchFamily="34" charset="0"/>
              </a:rPr>
              <a:t> </a:t>
            </a:r>
            <a:r>
              <a:rPr lang="en-US" dirty="0" err="1">
                <a:latin typeface="Aptos Display" panose="020B0004020202020204" pitchFamily="34" charset="0"/>
              </a:rPr>
              <a:t>diện</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a:t>
            </a:r>
            <a:r>
              <a:rPr lang="en-US" dirty="0" err="1">
                <a:latin typeface="Aptos Display" panose="020B0004020202020204" pitchFamily="34" charset="0"/>
              </a:rPr>
              <a:t>lỗi</a:t>
            </a:r>
            <a:r>
              <a:rPr lang="en-US" dirty="0">
                <a:latin typeface="Aptos Display" panose="020B0004020202020204" pitchFamily="34" charset="0"/>
              </a:rPr>
              <a:t> </a:t>
            </a:r>
            <a:r>
              <a:rPr lang="en-US" dirty="0" err="1">
                <a:latin typeface="Aptos Display" panose="020B0004020202020204" pitchFamily="34" charset="0"/>
              </a:rPr>
              <a:t>tinh</a:t>
            </a:r>
            <a:r>
              <a:rPr lang="en-US" dirty="0">
                <a:latin typeface="Aptos Display" panose="020B0004020202020204" pitchFamily="34" charset="0"/>
              </a:rPr>
              <a:t> vi.</a:t>
            </a:r>
          </a:p>
        </p:txBody>
      </p:sp>
      <p:sp>
        <p:nvSpPr>
          <p:cNvPr id="24" name="Arrow: Right 23">
            <a:extLst>
              <a:ext uri="{FF2B5EF4-FFF2-40B4-BE49-F238E27FC236}">
                <a16:creationId xmlns:a16="http://schemas.microsoft.com/office/drawing/2014/main" id="{62817197-1874-5FD2-D3A6-6E31A95F36DB}"/>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6" name="Picture 25" descr="A table with numbers and a few words&#10;&#10;AI-generated content may be incorrect.">
            <a:extLst>
              <a:ext uri="{FF2B5EF4-FFF2-40B4-BE49-F238E27FC236}">
                <a16:creationId xmlns:a16="http://schemas.microsoft.com/office/drawing/2014/main" id="{AC619BBE-E65D-32A3-E574-732565C06949}"/>
              </a:ext>
            </a:extLst>
          </p:cNvPr>
          <p:cNvPicPr>
            <a:picLocks noChangeAspect="1"/>
          </p:cNvPicPr>
          <p:nvPr/>
        </p:nvPicPr>
        <p:blipFill>
          <a:blip r:embed="rId4"/>
          <a:stretch>
            <a:fillRect/>
          </a:stretch>
        </p:blipFill>
        <p:spPr>
          <a:xfrm>
            <a:off x="4994252" y="1770625"/>
            <a:ext cx="5577205" cy="2851785"/>
          </a:xfrm>
          <a:prstGeom prst="rect">
            <a:avLst/>
          </a:prstGeom>
        </p:spPr>
      </p:pic>
    </p:spTree>
    <p:extLst>
      <p:ext uri="{BB962C8B-B14F-4D97-AF65-F5344CB8AC3E}">
        <p14:creationId xmlns:p14="http://schemas.microsoft.com/office/powerpoint/2010/main" val="956336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7044B-B1C2-446F-D374-64F355039E2E}"/>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9DCC07C-4116-441E-2475-043FACF08927}"/>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Freeform 14">
            <a:extLst>
              <a:ext uri="{FF2B5EF4-FFF2-40B4-BE49-F238E27FC236}">
                <a16:creationId xmlns:a16="http://schemas.microsoft.com/office/drawing/2014/main" id="{B5A28C9B-F9AD-2FE6-B761-F0105F3BB93C}"/>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a:blipFill>
        </p:spPr>
        <p:txBody>
          <a:bodyPr/>
          <a:lstStyle/>
          <a:p>
            <a:endParaRPr lang="en-US" sz="1200" dirty="0"/>
          </a:p>
        </p:txBody>
      </p:sp>
      <p:sp>
        <p:nvSpPr>
          <p:cNvPr id="5" name="Rectangle 4">
            <a:extLst>
              <a:ext uri="{FF2B5EF4-FFF2-40B4-BE49-F238E27FC236}">
                <a16:creationId xmlns:a16="http://schemas.microsoft.com/office/drawing/2014/main" id="{125F93EC-822F-E95C-4509-8C8775BD558A}"/>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BB073C-EA52-232B-5BBF-9AB87BFF0940}"/>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2" name="Slide Number Placeholder 11">
            <a:extLst>
              <a:ext uri="{FF2B5EF4-FFF2-40B4-BE49-F238E27FC236}">
                <a16:creationId xmlns:a16="http://schemas.microsoft.com/office/drawing/2014/main" id="{AE7100D0-1027-91DF-A63A-66B24DFC925E}"/>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2</a:t>
            </a:fld>
            <a:endParaRPr lang="vi-VN" b="1" dirty="0">
              <a:solidFill>
                <a:schemeClr val="bg1"/>
              </a:solidFill>
            </a:endParaRPr>
          </a:p>
        </p:txBody>
      </p:sp>
      <p:sp>
        <p:nvSpPr>
          <p:cNvPr id="2" name="Rectangle: Rounded Corners 1">
            <a:extLst>
              <a:ext uri="{FF2B5EF4-FFF2-40B4-BE49-F238E27FC236}">
                <a16:creationId xmlns:a16="http://schemas.microsoft.com/office/drawing/2014/main" id="{2207DEC9-30C5-BB25-8259-7690A06B927A}"/>
              </a:ext>
            </a:extLst>
          </p:cNvPr>
          <p:cNvSpPr/>
          <p:nvPr/>
        </p:nvSpPr>
        <p:spPr>
          <a:xfrm>
            <a:off x="48828" y="24457"/>
            <a:ext cx="12000297" cy="6404273"/>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3" name="TextBox 2">
            <a:extLst>
              <a:ext uri="{FF2B5EF4-FFF2-40B4-BE49-F238E27FC236}">
                <a16:creationId xmlns:a16="http://schemas.microsoft.com/office/drawing/2014/main" id="{D7D3CE06-313F-1396-9FCF-92553B018291}"/>
              </a:ext>
            </a:extLst>
          </p:cNvPr>
          <p:cNvSpPr txBox="1"/>
          <p:nvPr/>
        </p:nvSpPr>
        <p:spPr>
          <a:xfrm>
            <a:off x="300640" y="276695"/>
            <a:ext cx="5795360" cy="646331"/>
          </a:xfrm>
          <a:prstGeom prst="rect">
            <a:avLst/>
          </a:prstGeom>
          <a:noFill/>
        </p:spPr>
        <p:txBody>
          <a:bodyPr wrap="square" rtlCol="0">
            <a:spAutoFit/>
          </a:bodyPr>
          <a:lstStyle/>
          <a:p>
            <a:r>
              <a:rPr lang="vi-VN" sz="3600" b="1" dirty="0">
                <a:solidFill>
                  <a:srgbClr val="214CCC"/>
                </a:solidFill>
                <a:latin typeface="+mj-lt"/>
              </a:rPr>
              <a:t>MỤC LỤC</a:t>
            </a:r>
            <a:endParaRPr lang="en-US" sz="3600" b="1" dirty="0">
              <a:solidFill>
                <a:srgbClr val="214CCC"/>
              </a:solidFill>
              <a:latin typeface="+mj-lt"/>
            </a:endParaRPr>
          </a:p>
        </p:txBody>
      </p:sp>
      <p:sp>
        <p:nvSpPr>
          <p:cNvPr id="7" name="TextBox 6">
            <a:extLst>
              <a:ext uri="{FF2B5EF4-FFF2-40B4-BE49-F238E27FC236}">
                <a16:creationId xmlns:a16="http://schemas.microsoft.com/office/drawing/2014/main" id="{5FB5316F-AA48-D602-C129-2B136111C707}"/>
              </a:ext>
            </a:extLst>
          </p:cNvPr>
          <p:cNvSpPr txBox="1"/>
          <p:nvPr/>
        </p:nvSpPr>
        <p:spPr>
          <a:xfrm>
            <a:off x="311771" y="1358400"/>
            <a:ext cx="4747610" cy="400110"/>
          </a:xfrm>
          <a:prstGeom prst="rect">
            <a:avLst/>
          </a:prstGeom>
          <a:noFill/>
        </p:spPr>
        <p:txBody>
          <a:bodyPr wrap="square" rtlCol="0">
            <a:spAutoFit/>
          </a:bodyPr>
          <a:lstStyle/>
          <a:p>
            <a:pPr eaLnBrk="1" hangingPunct="1"/>
            <a:r>
              <a:rPr lang="en-US" sz="2000" b="1" dirty="0">
                <a:solidFill>
                  <a:srgbClr val="214CCC"/>
                </a:solidFill>
                <a:latin typeface="Aptos" panose="020B0004020202020204" pitchFamily="34" charset="0"/>
              </a:rPr>
              <a:t>I. </a:t>
            </a:r>
            <a:r>
              <a:rPr lang="vi-VN" sz="2000" b="1" dirty="0">
                <a:solidFill>
                  <a:srgbClr val="214CCC"/>
                </a:solidFill>
                <a:latin typeface="Aptos" panose="020B0004020202020204" pitchFamily="34" charset="0"/>
              </a:rPr>
              <a:t>Giới thiệu bài toán</a:t>
            </a:r>
            <a:endParaRPr lang="en-US" sz="2000" b="1" dirty="0">
              <a:solidFill>
                <a:srgbClr val="214CCC"/>
              </a:solidFill>
              <a:latin typeface="Aptos" panose="020B0004020202020204" pitchFamily="34" charset="0"/>
            </a:endParaRPr>
          </a:p>
        </p:txBody>
      </p:sp>
      <p:sp>
        <p:nvSpPr>
          <p:cNvPr id="15" name="TextBox 14">
            <a:extLst>
              <a:ext uri="{FF2B5EF4-FFF2-40B4-BE49-F238E27FC236}">
                <a16:creationId xmlns:a16="http://schemas.microsoft.com/office/drawing/2014/main" id="{58697BE9-6AE7-2E61-8961-5AE1318BFA30}"/>
              </a:ext>
            </a:extLst>
          </p:cNvPr>
          <p:cNvSpPr txBox="1"/>
          <p:nvPr/>
        </p:nvSpPr>
        <p:spPr>
          <a:xfrm>
            <a:off x="289508" y="3481236"/>
            <a:ext cx="6319236" cy="400110"/>
          </a:xfrm>
          <a:prstGeom prst="rect">
            <a:avLst/>
          </a:prstGeom>
          <a:noFill/>
        </p:spPr>
        <p:txBody>
          <a:bodyPr wrap="square" rtlCol="0">
            <a:spAutoFit/>
          </a:bodyPr>
          <a:lstStyle/>
          <a:p>
            <a:pPr eaLnBrk="1" hangingPunct="1"/>
            <a:r>
              <a:rPr lang="en-US" sz="2000" b="1" dirty="0">
                <a:solidFill>
                  <a:srgbClr val="214CCC"/>
                </a:solidFill>
                <a:latin typeface="Aptos" panose="020B0004020202020204" pitchFamily="34" charset="0"/>
              </a:rPr>
              <a:t>II. </a:t>
            </a:r>
            <a:r>
              <a:rPr lang="vi-VN" sz="2000" b="1" dirty="0">
                <a:solidFill>
                  <a:srgbClr val="214CCC"/>
                </a:solidFill>
                <a:latin typeface="Aptos" panose="020B0004020202020204" pitchFamily="34" charset="0"/>
              </a:rPr>
              <a:t>Phương pháp giải quyết</a:t>
            </a:r>
            <a:endParaRPr lang="en-US" sz="2000" b="1" dirty="0">
              <a:solidFill>
                <a:srgbClr val="214CCC"/>
              </a:solidFill>
              <a:latin typeface="Aptos" panose="020B0004020202020204" pitchFamily="34" charset="0"/>
            </a:endParaRPr>
          </a:p>
        </p:txBody>
      </p:sp>
      <p:sp>
        <p:nvSpPr>
          <p:cNvPr id="16" name="TextBox 15">
            <a:extLst>
              <a:ext uri="{FF2B5EF4-FFF2-40B4-BE49-F238E27FC236}">
                <a16:creationId xmlns:a16="http://schemas.microsoft.com/office/drawing/2014/main" id="{787D150F-102E-ED6A-36EB-2C3E483C408B}"/>
              </a:ext>
            </a:extLst>
          </p:cNvPr>
          <p:cNvSpPr txBox="1"/>
          <p:nvPr/>
        </p:nvSpPr>
        <p:spPr>
          <a:xfrm>
            <a:off x="289508" y="3963015"/>
            <a:ext cx="4919061" cy="400110"/>
          </a:xfrm>
          <a:prstGeom prst="rect">
            <a:avLst/>
          </a:prstGeom>
          <a:noFill/>
        </p:spPr>
        <p:txBody>
          <a:bodyPr wrap="square" rtlCol="0">
            <a:spAutoFit/>
          </a:bodyPr>
          <a:lstStyle/>
          <a:p>
            <a:pPr eaLnBrk="1" hangingPunct="1"/>
            <a:r>
              <a:rPr lang="en-US" sz="2000" dirty="0">
                <a:latin typeface="Aptos Display" panose="020B0004020202020204" pitchFamily="34" charset="0"/>
              </a:rPr>
              <a:t>1. </a:t>
            </a:r>
            <a:r>
              <a:rPr lang="vi-VN" sz="2000" dirty="0">
                <a:latin typeface="Aptos Display" panose="020B0004020202020204" pitchFamily="34" charset="0"/>
              </a:rPr>
              <a:t>Chiết xuất đặc trưng</a:t>
            </a:r>
            <a:endParaRPr lang="en-US" sz="2000" dirty="0">
              <a:latin typeface="Aptos Display" panose="020B0004020202020204" pitchFamily="34" charset="0"/>
            </a:endParaRPr>
          </a:p>
        </p:txBody>
      </p:sp>
      <p:sp>
        <p:nvSpPr>
          <p:cNvPr id="17" name="TextBox 16">
            <a:extLst>
              <a:ext uri="{FF2B5EF4-FFF2-40B4-BE49-F238E27FC236}">
                <a16:creationId xmlns:a16="http://schemas.microsoft.com/office/drawing/2014/main" id="{D6B46168-FBFD-59BE-D32E-329B3F0FB1A3}"/>
              </a:ext>
            </a:extLst>
          </p:cNvPr>
          <p:cNvSpPr txBox="1"/>
          <p:nvPr/>
        </p:nvSpPr>
        <p:spPr>
          <a:xfrm>
            <a:off x="300638" y="4419452"/>
            <a:ext cx="1665672" cy="400110"/>
          </a:xfrm>
          <a:prstGeom prst="rect">
            <a:avLst/>
          </a:prstGeom>
          <a:noFill/>
        </p:spPr>
        <p:txBody>
          <a:bodyPr wrap="square" rtlCol="0">
            <a:spAutoFit/>
          </a:bodyPr>
          <a:lstStyle/>
          <a:p>
            <a:pPr eaLnBrk="1" hangingPunct="1"/>
            <a:r>
              <a:rPr lang="en-US" sz="2000" dirty="0">
                <a:latin typeface="Aptos Display" panose="020B0004020202020204" pitchFamily="34" charset="0"/>
              </a:rPr>
              <a:t>2. </a:t>
            </a:r>
            <a:r>
              <a:rPr lang="vi-VN" sz="2000" dirty="0">
                <a:latin typeface="Aptos Display" panose="020B0004020202020204" pitchFamily="34" charset="0"/>
              </a:rPr>
              <a:t>Mô hình</a:t>
            </a:r>
            <a:endParaRPr lang="en-US" sz="2000" dirty="0">
              <a:latin typeface="Aptos Display" panose="020B0004020202020204" pitchFamily="34" charset="0"/>
            </a:endParaRPr>
          </a:p>
        </p:txBody>
      </p:sp>
      <p:sp>
        <p:nvSpPr>
          <p:cNvPr id="21" name="TextBox 20">
            <a:extLst>
              <a:ext uri="{FF2B5EF4-FFF2-40B4-BE49-F238E27FC236}">
                <a16:creationId xmlns:a16="http://schemas.microsoft.com/office/drawing/2014/main" id="{82BD65E5-D66C-366E-CD5E-FAE0CA188A56}"/>
              </a:ext>
            </a:extLst>
          </p:cNvPr>
          <p:cNvSpPr txBox="1"/>
          <p:nvPr/>
        </p:nvSpPr>
        <p:spPr>
          <a:xfrm>
            <a:off x="6749063" y="1358400"/>
            <a:ext cx="5700110" cy="400110"/>
          </a:xfrm>
          <a:prstGeom prst="rect">
            <a:avLst/>
          </a:prstGeom>
          <a:noFill/>
        </p:spPr>
        <p:txBody>
          <a:bodyPr wrap="square" rtlCol="0">
            <a:spAutoFit/>
          </a:bodyPr>
          <a:lstStyle/>
          <a:p>
            <a:pPr eaLnBrk="1" hangingPunct="1"/>
            <a:r>
              <a:rPr lang="en-US" sz="2000" b="1" dirty="0">
                <a:solidFill>
                  <a:srgbClr val="214CCC"/>
                </a:solidFill>
                <a:latin typeface="Aptos" panose="020B0004020202020204" pitchFamily="34" charset="0"/>
              </a:rPr>
              <a:t>III. </a:t>
            </a:r>
            <a:r>
              <a:rPr lang="vi-VN" sz="2000" b="1" dirty="0">
                <a:solidFill>
                  <a:srgbClr val="214CCC"/>
                </a:solidFill>
                <a:latin typeface="Aptos" panose="020B0004020202020204" pitchFamily="34" charset="0"/>
              </a:rPr>
              <a:t>Thực nghiệm</a:t>
            </a:r>
            <a:endParaRPr lang="en-US" sz="2000" b="1" dirty="0">
              <a:solidFill>
                <a:srgbClr val="214CCC"/>
              </a:solidFill>
              <a:latin typeface="Aptos" panose="020B0004020202020204" pitchFamily="34" charset="0"/>
            </a:endParaRPr>
          </a:p>
        </p:txBody>
      </p:sp>
      <p:sp>
        <p:nvSpPr>
          <p:cNvPr id="27" name="TextBox 26">
            <a:extLst>
              <a:ext uri="{FF2B5EF4-FFF2-40B4-BE49-F238E27FC236}">
                <a16:creationId xmlns:a16="http://schemas.microsoft.com/office/drawing/2014/main" id="{E0E3EFE0-E728-D46D-1400-3EF9E4C34756}"/>
              </a:ext>
            </a:extLst>
          </p:cNvPr>
          <p:cNvSpPr txBox="1"/>
          <p:nvPr/>
        </p:nvSpPr>
        <p:spPr>
          <a:xfrm>
            <a:off x="6768113" y="1823484"/>
            <a:ext cx="4919061" cy="400110"/>
          </a:xfrm>
          <a:prstGeom prst="rect">
            <a:avLst/>
          </a:prstGeom>
          <a:noFill/>
        </p:spPr>
        <p:txBody>
          <a:bodyPr wrap="square" rtlCol="0">
            <a:spAutoFit/>
          </a:bodyPr>
          <a:lstStyle/>
          <a:p>
            <a:pPr eaLnBrk="1" hangingPunct="1"/>
            <a:r>
              <a:rPr lang="vi-VN" sz="2000" dirty="0">
                <a:latin typeface="Aptos Display" panose="020B0004020202020204" pitchFamily="34" charset="0"/>
              </a:rPr>
              <a:t>1. Bộ dữ liệu</a:t>
            </a:r>
            <a:endParaRPr lang="en-US" sz="2000" dirty="0">
              <a:latin typeface="Aptos Display" panose="020B0004020202020204" pitchFamily="34" charset="0"/>
            </a:endParaRPr>
          </a:p>
        </p:txBody>
      </p:sp>
      <p:sp>
        <p:nvSpPr>
          <p:cNvPr id="28" name="TextBox 27">
            <a:extLst>
              <a:ext uri="{FF2B5EF4-FFF2-40B4-BE49-F238E27FC236}">
                <a16:creationId xmlns:a16="http://schemas.microsoft.com/office/drawing/2014/main" id="{5A8355E9-0B02-7F5A-75B0-8D3B9B35D550}"/>
              </a:ext>
            </a:extLst>
          </p:cNvPr>
          <p:cNvSpPr txBox="1"/>
          <p:nvPr/>
        </p:nvSpPr>
        <p:spPr>
          <a:xfrm>
            <a:off x="6768113" y="2289508"/>
            <a:ext cx="4919061" cy="400110"/>
          </a:xfrm>
          <a:prstGeom prst="rect">
            <a:avLst/>
          </a:prstGeom>
          <a:noFill/>
        </p:spPr>
        <p:txBody>
          <a:bodyPr wrap="square" rtlCol="0">
            <a:spAutoFit/>
          </a:bodyPr>
          <a:lstStyle/>
          <a:p>
            <a:pPr eaLnBrk="1" hangingPunct="1"/>
            <a:r>
              <a:rPr lang="en-US" sz="2000" dirty="0">
                <a:latin typeface="Aptos Display" panose="020B0004020202020204" pitchFamily="34" charset="0"/>
              </a:rPr>
              <a:t>2. </a:t>
            </a:r>
            <a:r>
              <a:rPr lang="vi-VN" sz="2000" dirty="0">
                <a:latin typeface="Aptos Display" panose="020B0004020202020204" pitchFamily="34" charset="0"/>
              </a:rPr>
              <a:t>Độ đo đánh giá</a:t>
            </a:r>
            <a:endParaRPr lang="en-US" sz="2000" dirty="0">
              <a:latin typeface="Aptos Display" panose="020B0004020202020204" pitchFamily="34" charset="0"/>
            </a:endParaRPr>
          </a:p>
        </p:txBody>
      </p:sp>
      <p:sp>
        <p:nvSpPr>
          <p:cNvPr id="8" name="Rectangle 7">
            <a:extLst>
              <a:ext uri="{FF2B5EF4-FFF2-40B4-BE49-F238E27FC236}">
                <a16:creationId xmlns:a16="http://schemas.microsoft.com/office/drawing/2014/main" id="{048E28CF-DD94-2762-BADB-98AB8794913E}"/>
              </a:ext>
            </a:extLst>
          </p:cNvPr>
          <p:cNvSpPr/>
          <p:nvPr/>
        </p:nvSpPr>
        <p:spPr>
          <a:xfrm>
            <a:off x="-190499" y="-13731230"/>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9" name="TextBox 8">
            <a:extLst>
              <a:ext uri="{FF2B5EF4-FFF2-40B4-BE49-F238E27FC236}">
                <a16:creationId xmlns:a16="http://schemas.microsoft.com/office/drawing/2014/main" id="{23C181F2-01AF-EE04-892C-5AD20F45FD2D}"/>
              </a:ext>
            </a:extLst>
          </p:cNvPr>
          <p:cNvSpPr txBox="1"/>
          <p:nvPr/>
        </p:nvSpPr>
        <p:spPr>
          <a:xfrm>
            <a:off x="6768112" y="2759413"/>
            <a:ext cx="4919061" cy="400110"/>
          </a:xfrm>
          <a:prstGeom prst="rect">
            <a:avLst/>
          </a:prstGeom>
          <a:noFill/>
        </p:spPr>
        <p:txBody>
          <a:bodyPr wrap="square" rtlCol="0">
            <a:spAutoFit/>
          </a:bodyPr>
          <a:lstStyle/>
          <a:p>
            <a:pPr eaLnBrk="1" hangingPunct="1"/>
            <a:r>
              <a:rPr lang="vi-VN" sz="2000" dirty="0">
                <a:latin typeface="Aptos Display" panose="020B0004020202020204" pitchFamily="34" charset="0"/>
              </a:rPr>
              <a:t>3</a:t>
            </a:r>
            <a:r>
              <a:rPr lang="en-US" sz="2000" dirty="0">
                <a:latin typeface="Aptos Display" panose="020B0004020202020204" pitchFamily="34" charset="0"/>
              </a:rPr>
              <a:t>. </a:t>
            </a:r>
            <a:r>
              <a:rPr lang="vi-VN" sz="2000" dirty="0">
                <a:latin typeface="Aptos Display" panose="020B0004020202020204" pitchFamily="34" charset="0"/>
              </a:rPr>
              <a:t>Kết quả huấn luyện</a:t>
            </a:r>
            <a:endParaRPr lang="en-US" sz="2000" dirty="0">
              <a:latin typeface="Aptos Display" panose="020B0004020202020204" pitchFamily="34" charset="0"/>
            </a:endParaRPr>
          </a:p>
        </p:txBody>
      </p:sp>
      <p:sp>
        <p:nvSpPr>
          <p:cNvPr id="10" name="TextBox 9">
            <a:extLst>
              <a:ext uri="{FF2B5EF4-FFF2-40B4-BE49-F238E27FC236}">
                <a16:creationId xmlns:a16="http://schemas.microsoft.com/office/drawing/2014/main" id="{D6897BFF-8635-6CB5-DB5F-2983B097CC9E}"/>
              </a:ext>
            </a:extLst>
          </p:cNvPr>
          <p:cNvSpPr txBox="1"/>
          <p:nvPr/>
        </p:nvSpPr>
        <p:spPr>
          <a:xfrm>
            <a:off x="6749063" y="3428011"/>
            <a:ext cx="5700110" cy="400110"/>
          </a:xfrm>
          <a:prstGeom prst="rect">
            <a:avLst/>
          </a:prstGeom>
          <a:noFill/>
        </p:spPr>
        <p:txBody>
          <a:bodyPr wrap="square" rtlCol="0">
            <a:spAutoFit/>
          </a:bodyPr>
          <a:lstStyle/>
          <a:p>
            <a:pPr eaLnBrk="1" hangingPunct="1"/>
            <a:r>
              <a:rPr lang="en-US" sz="2000" b="1" dirty="0">
                <a:solidFill>
                  <a:srgbClr val="214CCC"/>
                </a:solidFill>
                <a:latin typeface="Aptos" panose="020B0004020202020204" pitchFamily="34" charset="0"/>
              </a:rPr>
              <a:t>IV.</a:t>
            </a:r>
            <a:r>
              <a:rPr lang="vi-VN" sz="2000" b="1" dirty="0">
                <a:solidFill>
                  <a:srgbClr val="214CCC"/>
                </a:solidFill>
                <a:latin typeface="Aptos" panose="020B0004020202020204" pitchFamily="34" charset="0"/>
              </a:rPr>
              <a:t> Ứng dụng</a:t>
            </a:r>
            <a:endParaRPr lang="en-US" sz="2000" b="1" dirty="0">
              <a:solidFill>
                <a:srgbClr val="214CCC"/>
              </a:solidFill>
              <a:latin typeface="Aptos" panose="020B0004020202020204" pitchFamily="34" charset="0"/>
            </a:endParaRPr>
          </a:p>
        </p:txBody>
      </p:sp>
      <p:sp>
        <p:nvSpPr>
          <p:cNvPr id="11" name="TextBox 10">
            <a:extLst>
              <a:ext uri="{FF2B5EF4-FFF2-40B4-BE49-F238E27FC236}">
                <a16:creationId xmlns:a16="http://schemas.microsoft.com/office/drawing/2014/main" id="{B1086CF1-318E-85C2-8BA9-F3563F884437}"/>
              </a:ext>
            </a:extLst>
          </p:cNvPr>
          <p:cNvSpPr txBox="1"/>
          <p:nvPr/>
        </p:nvSpPr>
        <p:spPr>
          <a:xfrm>
            <a:off x="300638" y="1823484"/>
            <a:ext cx="4919061" cy="400110"/>
          </a:xfrm>
          <a:prstGeom prst="rect">
            <a:avLst/>
          </a:prstGeom>
          <a:noFill/>
        </p:spPr>
        <p:txBody>
          <a:bodyPr wrap="square" rtlCol="0">
            <a:spAutoFit/>
          </a:bodyPr>
          <a:lstStyle/>
          <a:p>
            <a:pPr eaLnBrk="1" hangingPunct="1"/>
            <a:r>
              <a:rPr lang="en-US" sz="2000" dirty="0">
                <a:latin typeface="Aptos Display" panose="020B0004020202020204" pitchFamily="34" charset="0"/>
              </a:rPr>
              <a:t>1. </a:t>
            </a:r>
            <a:r>
              <a:rPr lang="vi-VN" sz="2000" dirty="0">
                <a:latin typeface="Aptos Display" panose="020B0004020202020204" pitchFamily="34" charset="0"/>
              </a:rPr>
              <a:t>Lý do chọn đề tài</a:t>
            </a:r>
            <a:endParaRPr lang="en-US" sz="2000" dirty="0">
              <a:latin typeface="Aptos Display" panose="020B0004020202020204" pitchFamily="34" charset="0"/>
            </a:endParaRPr>
          </a:p>
        </p:txBody>
      </p:sp>
      <p:sp>
        <p:nvSpPr>
          <p:cNvPr id="14" name="TextBox 13">
            <a:extLst>
              <a:ext uri="{FF2B5EF4-FFF2-40B4-BE49-F238E27FC236}">
                <a16:creationId xmlns:a16="http://schemas.microsoft.com/office/drawing/2014/main" id="{5983E80F-92D7-B215-442E-74711C3CBD30}"/>
              </a:ext>
            </a:extLst>
          </p:cNvPr>
          <p:cNvSpPr txBox="1"/>
          <p:nvPr/>
        </p:nvSpPr>
        <p:spPr>
          <a:xfrm>
            <a:off x="300638" y="2288568"/>
            <a:ext cx="4919061" cy="400110"/>
          </a:xfrm>
          <a:prstGeom prst="rect">
            <a:avLst/>
          </a:prstGeom>
          <a:noFill/>
        </p:spPr>
        <p:txBody>
          <a:bodyPr wrap="square" rtlCol="0">
            <a:spAutoFit/>
          </a:bodyPr>
          <a:lstStyle/>
          <a:p>
            <a:pPr eaLnBrk="1" hangingPunct="1"/>
            <a:r>
              <a:rPr lang="vi-VN" sz="2000" dirty="0">
                <a:latin typeface="Aptos Display" panose="020B0004020202020204" pitchFamily="34" charset="0"/>
              </a:rPr>
              <a:t>2</a:t>
            </a:r>
            <a:r>
              <a:rPr lang="en-US" sz="2000" dirty="0">
                <a:latin typeface="Aptos Display" panose="020B0004020202020204" pitchFamily="34" charset="0"/>
              </a:rPr>
              <a:t>. </a:t>
            </a:r>
            <a:r>
              <a:rPr lang="vi-VN" sz="2000" dirty="0">
                <a:latin typeface="Aptos Display" panose="020B0004020202020204" pitchFamily="34" charset="0"/>
              </a:rPr>
              <a:t>Phát biểu bài toán</a:t>
            </a:r>
            <a:endParaRPr lang="en-US" sz="2000" dirty="0">
              <a:latin typeface="Aptos Display" panose="020B0004020202020204" pitchFamily="34" charset="0"/>
            </a:endParaRPr>
          </a:p>
        </p:txBody>
      </p:sp>
    </p:spTree>
    <p:extLst>
      <p:ext uri="{BB962C8B-B14F-4D97-AF65-F5344CB8AC3E}">
        <p14:creationId xmlns:p14="http://schemas.microsoft.com/office/powerpoint/2010/main" val="28077938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8A581-0F4D-90FA-282D-D27E22A4B91D}"/>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91635AD2-04F4-E327-F390-70D10B8449BC}"/>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5592AF85-B4F6-3D0F-FE68-FD4400204A19}"/>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42E5A208-8F79-7B05-46B1-4EDFDF45A9F2}"/>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DD74D572-6166-267C-59D9-9FBC91049B01}"/>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AF20DBFC-6245-1459-13E4-6CA43E753405}"/>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14C4456F-DE4E-BABA-73D6-860AFF7D58E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20</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9AA357EB-9FED-3810-36DE-78C83C826BE5}"/>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AE044FCC-C17F-8CD5-917B-C2A10579DE7A}"/>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AA5BF4A6-47CB-517E-C5B7-769D8C6DC727}"/>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KNN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8E700270-AD98-CC20-F0AF-D370B11447EB}"/>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6264451B-361D-2C71-2CC6-FA3DC84C6DE3}"/>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1D502081-F249-4935-E836-955DEE967F86}"/>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33" name="Picture 32">
            <a:extLst>
              <a:ext uri="{FF2B5EF4-FFF2-40B4-BE49-F238E27FC236}">
                <a16:creationId xmlns:a16="http://schemas.microsoft.com/office/drawing/2014/main" id="{DD5E2085-644F-D4F3-BC93-48801177C82C}"/>
              </a:ext>
            </a:extLst>
          </p:cNvPr>
          <p:cNvPicPr>
            <a:picLocks noChangeAspect="1"/>
          </p:cNvPicPr>
          <p:nvPr/>
        </p:nvPicPr>
        <p:blipFill>
          <a:blip r:embed="rId4"/>
          <a:stretch>
            <a:fillRect/>
          </a:stretch>
        </p:blipFill>
        <p:spPr>
          <a:xfrm>
            <a:off x="1135793" y="2772581"/>
            <a:ext cx="2562583" cy="2943636"/>
          </a:xfrm>
          <a:prstGeom prst="rect">
            <a:avLst/>
          </a:prstGeom>
        </p:spPr>
      </p:pic>
      <p:pic>
        <p:nvPicPr>
          <p:cNvPr id="35" name="Picture 34">
            <a:extLst>
              <a:ext uri="{FF2B5EF4-FFF2-40B4-BE49-F238E27FC236}">
                <a16:creationId xmlns:a16="http://schemas.microsoft.com/office/drawing/2014/main" id="{BF2B20BF-9760-6016-5B06-5C2A3785384D}"/>
              </a:ext>
            </a:extLst>
          </p:cNvPr>
          <p:cNvPicPr>
            <a:picLocks noChangeAspect="1"/>
          </p:cNvPicPr>
          <p:nvPr/>
        </p:nvPicPr>
        <p:blipFill>
          <a:blip r:embed="rId5"/>
          <a:stretch>
            <a:fillRect/>
          </a:stretch>
        </p:blipFill>
        <p:spPr>
          <a:xfrm>
            <a:off x="4786737" y="2734476"/>
            <a:ext cx="2524477" cy="3038899"/>
          </a:xfrm>
          <a:prstGeom prst="rect">
            <a:avLst/>
          </a:prstGeom>
        </p:spPr>
      </p:pic>
      <p:pic>
        <p:nvPicPr>
          <p:cNvPr id="37" name="Picture 36">
            <a:extLst>
              <a:ext uri="{FF2B5EF4-FFF2-40B4-BE49-F238E27FC236}">
                <a16:creationId xmlns:a16="http://schemas.microsoft.com/office/drawing/2014/main" id="{324B3383-51EF-FD41-4237-DEEC908A9C55}"/>
              </a:ext>
            </a:extLst>
          </p:cNvPr>
          <p:cNvPicPr>
            <a:picLocks noChangeAspect="1"/>
          </p:cNvPicPr>
          <p:nvPr/>
        </p:nvPicPr>
        <p:blipFill>
          <a:blip r:embed="rId6"/>
          <a:stretch>
            <a:fillRect/>
          </a:stretch>
        </p:blipFill>
        <p:spPr>
          <a:xfrm>
            <a:off x="8924924" y="2734476"/>
            <a:ext cx="2514951" cy="2981741"/>
          </a:xfrm>
          <a:prstGeom prst="rect">
            <a:avLst/>
          </a:prstGeom>
        </p:spPr>
      </p:pic>
    </p:spTree>
    <p:extLst>
      <p:ext uri="{BB962C8B-B14F-4D97-AF65-F5344CB8AC3E}">
        <p14:creationId xmlns:p14="http://schemas.microsoft.com/office/powerpoint/2010/main" val="3903358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CBE1-25B7-6BAF-5192-DD45636BFA4D}"/>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CC3232C1-41BE-5F37-25C9-606F1BF8DF8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2ABAFE3F-5923-AD48-C5C4-9DC874D2F11A}"/>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F6A7BA9B-0B0A-3865-DCD4-2BA0DAD8CE83}"/>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9415142F-3E3D-0287-AE96-15B5A91774B3}"/>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0086BAD2-FFAB-BF9F-17BE-68405A62DDB8}"/>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135F8750-2112-E1C9-AA94-A148B7F8202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21</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EC1386CD-8B79-2871-D674-421DB3ADD855}"/>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29AE3E0E-32EE-2339-E5CD-77A5BF382951}"/>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2BF89A07-3F21-2FC8-82E3-0BECC5FF4B12}"/>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KNN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2EF6E115-94C5-A3DA-95D5-FB40AA093AE6}"/>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399BCC26-ECA5-26A4-7832-D57AC9BEDAF0}"/>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0521F645-5BF5-82FC-7306-BAE1DEA19BC1}"/>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39B1A83A-E1E9-1FD2-B830-35270F3B71DC}"/>
              </a:ext>
            </a:extLst>
          </p:cNvPr>
          <p:cNvPicPr>
            <a:picLocks noChangeAspect="1"/>
          </p:cNvPicPr>
          <p:nvPr/>
        </p:nvPicPr>
        <p:blipFill>
          <a:blip r:embed="rId4"/>
          <a:stretch>
            <a:fillRect/>
          </a:stretch>
        </p:blipFill>
        <p:spPr>
          <a:xfrm>
            <a:off x="1139700" y="2786871"/>
            <a:ext cx="2495898" cy="2934109"/>
          </a:xfrm>
          <a:prstGeom prst="rect">
            <a:avLst/>
          </a:prstGeom>
        </p:spPr>
      </p:pic>
      <p:pic>
        <p:nvPicPr>
          <p:cNvPr id="15" name="Picture 14">
            <a:extLst>
              <a:ext uri="{FF2B5EF4-FFF2-40B4-BE49-F238E27FC236}">
                <a16:creationId xmlns:a16="http://schemas.microsoft.com/office/drawing/2014/main" id="{D67ABEB5-9B04-84AF-3A63-999B9CD298A8}"/>
              </a:ext>
            </a:extLst>
          </p:cNvPr>
          <p:cNvPicPr>
            <a:picLocks noChangeAspect="1"/>
          </p:cNvPicPr>
          <p:nvPr/>
        </p:nvPicPr>
        <p:blipFill>
          <a:blip r:embed="rId5"/>
          <a:stretch>
            <a:fillRect/>
          </a:stretch>
        </p:blipFill>
        <p:spPr>
          <a:xfrm>
            <a:off x="4864445" y="2710659"/>
            <a:ext cx="2610214" cy="3086531"/>
          </a:xfrm>
          <a:prstGeom prst="rect">
            <a:avLst/>
          </a:prstGeom>
        </p:spPr>
      </p:pic>
      <p:pic>
        <p:nvPicPr>
          <p:cNvPr id="18" name="Picture 17">
            <a:extLst>
              <a:ext uri="{FF2B5EF4-FFF2-40B4-BE49-F238E27FC236}">
                <a16:creationId xmlns:a16="http://schemas.microsoft.com/office/drawing/2014/main" id="{9624BF4C-BA3C-4470-38FE-8A1934DBA297}"/>
              </a:ext>
            </a:extLst>
          </p:cNvPr>
          <p:cNvPicPr>
            <a:picLocks noChangeAspect="1"/>
          </p:cNvPicPr>
          <p:nvPr/>
        </p:nvPicPr>
        <p:blipFill>
          <a:blip r:embed="rId6"/>
          <a:stretch>
            <a:fillRect/>
          </a:stretch>
        </p:blipFill>
        <p:spPr>
          <a:xfrm>
            <a:off x="9043640" y="2647931"/>
            <a:ext cx="2476846" cy="3067478"/>
          </a:xfrm>
          <a:prstGeom prst="rect">
            <a:avLst/>
          </a:prstGeom>
        </p:spPr>
      </p:pic>
    </p:spTree>
    <p:extLst>
      <p:ext uri="{BB962C8B-B14F-4D97-AF65-F5344CB8AC3E}">
        <p14:creationId xmlns:p14="http://schemas.microsoft.com/office/powerpoint/2010/main" val="3055552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655D6-2D75-27C5-B551-383229D69735}"/>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B169CDFB-6C02-DD68-5E0D-0D3470B1BB35}"/>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39D79688-9166-6BE1-8448-8C1DD927DA1D}"/>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05A4CA87-3B78-5064-7D9A-F04AF198306E}"/>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A7F2DE83-ACE6-3D79-381C-55F951BAD6C9}"/>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F292D50E-CCE6-9BF5-759D-8957EBD4862A}"/>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0829EA22-8117-1097-C833-2010A0F71B66}"/>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22</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0B36897A-1E6A-75CB-B684-272EC290907E}"/>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F47CE52C-4B4A-2632-1E0A-020E2462B36E}"/>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DE8E4740-5A58-9FCB-17C1-F4F9AEB7AF65}"/>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KNN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D13DA2A6-12E1-B866-E0E7-461C4856067A}"/>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632A8206-92C6-2515-1ED0-EDDAC570173B}"/>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ED5AAC21-E8B7-7488-7FF5-BA6B8DB01B39}"/>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15" name="Picture 14">
            <a:extLst>
              <a:ext uri="{FF2B5EF4-FFF2-40B4-BE49-F238E27FC236}">
                <a16:creationId xmlns:a16="http://schemas.microsoft.com/office/drawing/2014/main" id="{E10D1FCF-3D8E-DDA5-0A7C-CE82ABC3FF5F}"/>
              </a:ext>
            </a:extLst>
          </p:cNvPr>
          <p:cNvPicPr>
            <a:picLocks noChangeAspect="1"/>
          </p:cNvPicPr>
          <p:nvPr/>
        </p:nvPicPr>
        <p:blipFill>
          <a:blip r:embed="rId4"/>
          <a:stretch>
            <a:fillRect/>
          </a:stretch>
        </p:blipFill>
        <p:spPr>
          <a:xfrm>
            <a:off x="983951" y="2782108"/>
            <a:ext cx="2372056" cy="2943636"/>
          </a:xfrm>
          <a:prstGeom prst="rect">
            <a:avLst/>
          </a:prstGeom>
        </p:spPr>
      </p:pic>
      <p:pic>
        <p:nvPicPr>
          <p:cNvPr id="18" name="Picture 17">
            <a:extLst>
              <a:ext uri="{FF2B5EF4-FFF2-40B4-BE49-F238E27FC236}">
                <a16:creationId xmlns:a16="http://schemas.microsoft.com/office/drawing/2014/main" id="{AD8793BA-4556-2CDA-4535-44546E22A4C1}"/>
              </a:ext>
            </a:extLst>
          </p:cNvPr>
          <p:cNvPicPr>
            <a:picLocks noChangeAspect="1"/>
          </p:cNvPicPr>
          <p:nvPr/>
        </p:nvPicPr>
        <p:blipFill>
          <a:blip r:embed="rId5"/>
          <a:stretch>
            <a:fillRect/>
          </a:stretch>
        </p:blipFill>
        <p:spPr>
          <a:xfrm>
            <a:off x="4946039" y="2672556"/>
            <a:ext cx="2410161" cy="3019846"/>
          </a:xfrm>
          <a:prstGeom prst="rect">
            <a:avLst/>
          </a:prstGeom>
        </p:spPr>
      </p:pic>
      <p:pic>
        <p:nvPicPr>
          <p:cNvPr id="20" name="Picture 19">
            <a:extLst>
              <a:ext uri="{FF2B5EF4-FFF2-40B4-BE49-F238E27FC236}">
                <a16:creationId xmlns:a16="http://schemas.microsoft.com/office/drawing/2014/main" id="{D2EE7624-2383-A8A7-96DF-79C0D44014CE}"/>
              </a:ext>
            </a:extLst>
          </p:cNvPr>
          <p:cNvPicPr>
            <a:picLocks noChangeAspect="1"/>
          </p:cNvPicPr>
          <p:nvPr/>
        </p:nvPicPr>
        <p:blipFill>
          <a:blip r:embed="rId6"/>
          <a:stretch>
            <a:fillRect/>
          </a:stretch>
        </p:blipFill>
        <p:spPr>
          <a:xfrm>
            <a:off x="8946232" y="2701135"/>
            <a:ext cx="2495898" cy="2991267"/>
          </a:xfrm>
          <a:prstGeom prst="rect">
            <a:avLst/>
          </a:prstGeom>
        </p:spPr>
      </p:pic>
    </p:spTree>
    <p:extLst>
      <p:ext uri="{BB962C8B-B14F-4D97-AF65-F5344CB8AC3E}">
        <p14:creationId xmlns:p14="http://schemas.microsoft.com/office/powerpoint/2010/main" val="35288055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69767-932D-0C33-714F-D7D28E3014A7}"/>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97EBCEBF-C8E3-CF09-BA46-52384FEAFF31}"/>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2B9ACB26-1A56-CC1A-A2AB-07D0F7CFAD28}"/>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74508-1C93-6A41-5EAF-D192836DEEA0}"/>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05986154-E1A4-13E1-DE9F-26CD1FBD5D5D}"/>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EEBD6B50-A879-6044-75B6-955182BB1EDA}"/>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F2270529-4809-F8BB-6BFF-668A3549FFE1}"/>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23</a:t>
            </a:fld>
            <a:endParaRPr lang="vi-VN" b="1" dirty="0">
              <a:solidFill>
                <a:schemeClr val="bg1"/>
              </a:solidFill>
            </a:endParaRPr>
          </a:p>
        </p:txBody>
      </p:sp>
      <p:sp>
        <p:nvSpPr>
          <p:cNvPr id="2" name="TextBox 1">
            <a:extLst>
              <a:ext uri="{FF2B5EF4-FFF2-40B4-BE49-F238E27FC236}">
                <a16:creationId xmlns:a16="http://schemas.microsoft.com/office/drawing/2014/main" id="{1D3D20D3-0C63-2D65-C725-B24A76978669}"/>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27B2D1FE-9590-93AF-1C31-1F36B12743E8}"/>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4322BC90-4ECF-3D30-453F-CE82B655C61F}"/>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2. KNN + SIFT</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6087774B-E911-32B9-4796-76070E9D34B7}"/>
              </a:ext>
            </a:extLst>
          </p:cNvPr>
          <p:cNvSpPr txBox="1"/>
          <p:nvPr/>
        </p:nvSpPr>
        <p:spPr>
          <a:xfrm>
            <a:off x="895099" y="2725563"/>
            <a:ext cx="4890395" cy="369332"/>
          </a:xfrm>
          <a:prstGeom prst="rect">
            <a:avLst/>
          </a:prstGeom>
          <a:noFill/>
        </p:spPr>
        <p:txBody>
          <a:bodyPr wrap="square">
            <a:spAutoFit/>
          </a:bodyPr>
          <a:lstStyle/>
          <a:p>
            <a:r>
              <a:rPr lang="vi-VN" dirty="0">
                <a:latin typeface="Aptos" panose="020B0004020202020204" pitchFamily="34" charset="0"/>
              </a:rPr>
              <a:t>vocab_size = 100</a:t>
            </a:r>
          </a:p>
        </p:txBody>
      </p:sp>
      <p:sp>
        <p:nvSpPr>
          <p:cNvPr id="30" name="Rectangle 29">
            <a:extLst>
              <a:ext uri="{FF2B5EF4-FFF2-40B4-BE49-F238E27FC236}">
                <a16:creationId xmlns:a16="http://schemas.microsoft.com/office/drawing/2014/main" id="{C8C9D712-EC61-4C1A-B1F8-1F857DFE51C7}"/>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5" name="TextBox 14">
            <a:extLst>
              <a:ext uri="{FF2B5EF4-FFF2-40B4-BE49-F238E27FC236}">
                <a16:creationId xmlns:a16="http://schemas.microsoft.com/office/drawing/2014/main" id="{9FE59080-4B66-8739-975C-84BA9DD41E05}"/>
              </a:ext>
            </a:extLst>
          </p:cNvPr>
          <p:cNvSpPr txBox="1"/>
          <p:nvPr/>
        </p:nvSpPr>
        <p:spPr>
          <a:xfrm>
            <a:off x="895099" y="4467996"/>
            <a:ext cx="4890395" cy="923330"/>
          </a:xfrm>
          <a:prstGeom prst="rect">
            <a:avLst/>
          </a:prstGeom>
          <a:noFill/>
        </p:spPr>
        <p:txBody>
          <a:bodyPr wrap="square">
            <a:spAutoFit/>
          </a:bodyPr>
          <a:lstStyle/>
          <a:p>
            <a:r>
              <a:rPr lang="en-US" dirty="0" err="1">
                <a:latin typeface="Aptos" panose="020B0004020202020204" pitchFamily="34" charset="0"/>
              </a:rPr>
              <a:t>n_neighbors</a:t>
            </a:r>
            <a:r>
              <a:rPr lang="en-US" dirty="0">
                <a:latin typeface="Aptos" panose="020B0004020202020204" pitchFamily="34" charset="0"/>
              </a:rPr>
              <a:t> =  </a:t>
            </a:r>
            <a:r>
              <a:rPr lang="vi-VN" dirty="0">
                <a:latin typeface="Aptos" panose="020B0004020202020204" pitchFamily="34" charset="0"/>
              </a:rPr>
              <a:t>5</a:t>
            </a:r>
            <a:endParaRPr lang="en-US" dirty="0">
              <a:latin typeface="Aptos" panose="020B0004020202020204" pitchFamily="34" charset="0"/>
            </a:endParaRPr>
          </a:p>
          <a:p>
            <a:r>
              <a:rPr lang="en-US" dirty="0">
                <a:latin typeface="Aptos" panose="020B0004020202020204" pitchFamily="34" charset="0"/>
              </a:rPr>
              <a:t>weights = distance</a:t>
            </a:r>
          </a:p>
          <a:p>
            <a:r>
              <a:rPr lang="en-US" dirty="0">
                <a:latin typeface="Aptos" panose="020B0004020202020204" pitchFamily="34" charset="0"/>
              </a:rPr>
              <a:t>metric = </a:t>
            </a:r>
            <a:r>
              <a:rPr lang="en-US" dirty="0" err="1">
                <a:latin typeface="Aptos" panose="020B0004020202020204" pitchFamily="34" charset="0"/>
              </a:rPr>
              <a:t>manhattan</a:t>
            </a:r>
            <a:endParaRPr lang="vi-VN" dirty="0">
              <a:latin typeface="Aptos" panose="020B0004020202020204" pitchFamily="34" charset="0"/>
            </a:endParaRPr>
          </a:p>
        </p:txBody>
      </p:sp>
      <p:sp>
        <p:nvSpPr>
          <p:cNvPr id="20" name="TextBox 19">
            <a:extLst>
              <a:ext uri="{FF2B5EF4-FFF2-40B4-BE49-F238E27FC236}">
                <a16:creationId xmlns:a16="http://schemas.microsoft.com/office/drawing/2014/main" id="{6E4D03EC-CDBF-5974-9330-F056BC078ED0}"/>
              </a:ext>
            </a:extLst>
          </p:cNvPr>
          <p:cNvSpPr txBox="1"/>
          <p:nvPr/>
        </p:nvSpPr>
        <p:spPr>
          <a:xfrm>
            <a:off x="747123" y="2370669"/>
            <a:ext cx="4890395" cy="369332"/>
          </a:xfrm>
          <a:prstGeom prst="rect">
            <a:avLst/>
          </a:prstGeom>
          <a:noFill/>
        </p:spPr>
        <p:txBody>
          <a:bodyPr wrap="square">
            <a:spAutoFit/>
          </a:bodyPr>
          <a:lstStyle/>
          <a:p>
            <a:r>
              <a:rPr lang="vi-VN" dirty="0">
                <a:latin typeface="Aptos" panose="020B0004020202020204" pitchFamily="34" charset="0"/>
              </a:rPr>
              <a:t>Đặc trưng SIFT</a:t>
            </a:r>
          </a:p>
        </p:txBody>
      </p:sp>
      <p:sp>
        <p:nvSpPr>
          <p:cNvPr id="22" name="TextBox 21">
            <a:extLst>
              <a:ext uri="{FF2B5EF4-FFF2-40B4-BE49-F238E27FC236}">
                <a16:creationId xmlns:a16="http://schemas.microsoft.com/office/drawing/2014/main" id="{493B1DB4-60D8-BB64-553C-D8EBCA2C39A3}"/>
              </a:ext>
            </a:extLst>
          </p:cNvPr>
          <p:cNvSpPr txBox="1"/>
          <p:nvPr/>
        </p:nvSpPr>
        <p:spPr>
          <a:xfrm>
            <a:off x="747124" y="4014915"/>
            <a:ext cx="4890395" cy="369332"/>
          </a:xfrm>
          <a:prstGeom prst="rect">
            <a:avLst/>
          </a:prstGeom>
          <a:noFill/>
        </p:spPr>
        <p:txBody>
          <a:bodyPr wrap="square">
            <a:spAutoFit/>
          </a:bodyPr>
          <a:lstStyle/>
          <a:p>
            <a:r>
              <a:rPr lang="vi-VN" dirty="0">
                <a:latin typeface="Aptos" panose="020B0004020202020204" pitchFamily="34" charset="0"/>
              </a:rPr>
              <a:t>Mô hình KNN</a:t>
            </a:r>
          </a:p>
        </p:txBody>
      </p:sp>
      <p:sp>
        <p:nvSpPr>
          <p:cNvPr id="23" name="TextBox 22">
            <a:extLst>
              <a:ext uri="{FF2B5EF4-FFF2-40B4-BE49-F238E27FC236}">
                <a16:creationId xmlns:a16="http://schemas.microsoft.com/office/drawing/2014/main" id="{7F9A010F-E0C1-CB26-36E8-DBB6067CEE8A}"/>
              </a:ext>
            </a:extLst>
          </p:cNvPr>
          <p:cNvSpPr txBox="1"/>
          <p:nvPr/>
        </p:nvSpPr>
        <p:spPr>
          <a:xfrm>
            <a:off x="747123" y="1785060"/>
            <a:ext cx="4890395" cy="369332"/>
          </a:xfrm>
          <a:prstGeom prst="rect">
            <a:avLst/>
          </a:prstGeom>
          <a:noFill/>
        </p:spPr>
        <p:txBody>
          <a:bodyPr wrap="square">
            <a:spAutoFit/>
          </a:bodyPr>
          <a:lstStyle/>
          <a:p>
            <a:r>
              <a:rPr lang="vi-VN" b="1" dirty="0">
                <a:latin typeface="Aptos" panose="020B0004020202020204" pitchFamily="34" charset="0"/>
              </a:rPr>
              <a:t>Bộ tham số 1</a:t>
            </a:r>
          </a:p>
        </p:txBody>
      </p:sp>
      <p:sp>
        <p:nvSpPr>
          <p:cNvPr id="19" name="TextBox 18">
            <a:extLst>
              <a:ext uri="{FF2B5EF4-FFF2-40B4-BE49-F238E27FC236}">
                <a16:creationId xmlns:a16="http://schemas.microsoft.com/office/drawing/2014/main" id="{D4F9A0E7-CED2-A913-8B32-2509536E06B8}"/>
              </a:ext>
            </a:extLst>
          </p:cNvPr>
          <p:cNvSpPr txBox="1"/>
          <p:nvPr/>
        </p:nvSpPr>
        <p:spPr>
          <a:xfrm>
            <a:off x="4912538" y="4924520"/>
            <a:ext cx="6006426" cy="646331"/>
          </a:xfrm>
          <a:prstGeom prst="rect">
            <a:avLst/>
          </a:prstGeom>
          <a:noFill/>
        </p:spPr>
        <p:txBody>
          <a:bodyPr wrap="square">
            <a:spAutoFit/>
          </a:bodyPr>
          <a:lstStyle/>
          <a:p>
            <a:r>
              <a:rPr lang="en-US" dirty="0" err="1">
                <a:latin typeface="Aptos" panose="020B0004020202020204" pitchFamily="34" charset="0"/>
              </a:rPr>
              <a:t>vocab_size</a:t>
            </a:r>
            <a:r>
              <a:rPr lang="en-US" dirty="0">
                <a:latin typeface="Aptos" panose="020B0004020202020204" pitchFamily="34" charset="0"/>
              </a:rPr>
              <a:t> = 100: SIFT </a:t>
            </a:r>
            <a:r>
              <a:rPr lang="en-US" dirty="0" err="1">
                <a:latin typeface="Aptos" panose="020B0004020202020204" pitchFamily="34" charset="0"/>
              </a:rPr>
              <a:t>đặc</a:t>
            </a:r>
            <a:r>
              <a:rPr lang="en-US" dirty="0">
                <a:latin typeface="Aptos" panose="020B0004020202020204" pitchFamily="34" charset="0"/>
              </a:rPr>
              <a:t> </a:t>
            </a:r>
            <a:r>
              <a:rPr lang="en-US" dirty="0" err="1">
                <a:latin typeface="Aptos" panose="020B0004020202020204" pitchFamily="34" charset="0"/>
              </a:rPr>
              <a:t>trưng</a:t>
            </a:r>
            <a:r>
              <a:rPr lang="en-US" dirty="0">
                <a:latin typeface="Aptos" panose="020B0004020202020204" pitchFamily="34" charset="0"/>
              </a:rPr>
              <a:t> chi </a:t>
            </a:r>
            <a:r>
              <a:rPr lang="en-US" dirty="0" err="1">
                <a:latin typeface="Aptos" panose="020B0004020202020204" pitchFamily="34" charset="0"/>
              </a:rPr>
              <a:t>tiết</a:t>
            </a:r>
            <a:r>
              <a:rPr lang="en-US" dirty="0">
                <a:latin typeface="Aptos" panose="020B0004020202020204" pitchFamily="34" charset="0"/>
              </a:rPr>
              <a:t>, KNN </a:t>
            </a:r>
            <a:r>
              <a:rPr lang="en-US" dirty="0" err="1">
                <a:latin typeface="Aptos" panose="020B0004020202020204" pitchFamily="34" charset="0"/>
              </a:rPr>
              <a:t>với</a:t>
            </a:r>
            <a:r>
              <a:rPr lang="en-US" dirty="0">
                <a:latin typeface="Aptos" panose="020B0004020202020204" pitchFamily="34" charset="0"/>
              </a:rPr>
              <a:t> </a:t>
            </a:r>
            <a:r>
              <a:rPr lang="en-US" dirty="0" err="1">
                <a:latin typeface="Aptos" panose="020B0004020202020204" pitchFamily="34" charset="0"/>
              </a:rPr>
              <a:t>n_neighbors</a:t>
            </a:r>
            <a:r>
              <a:rPr lang="en-US" dirty="0">
                <a:latin typeface="Aptos" panose="020B0004020202020204" pitchFamily="34" charset="0"/>
              </a:rPr>
              <a:t> = 5 </a:t>
            </a:r>
            <a:r>
              <a:rPr lang="en-US" dirty="0" err="1">
                <a:latin typeface="Aptos" panose="020B0004020202020204" pitchFamily="34" charset="0"/>
              </a:rPr>
              <a:t>học</a:t>
            </a:r>
            <a:r>
              <a:rPr lang="en-US" dirty="0">
                <a:latin typeface="Aptos" panose="020B0004020202020204" pitchFamily="34" charset="0"/>
              </a:rPr>
              <a:t> </a:t>
            </a:r>
            <a:r>
              <a:rPr lang="en-US" dirty="0" err="1">
                <a:latin typeface="Aptos" panose="020B0004020202020204" pitchFamily="34" charset="0"/>
              </a:rPr>
              <a:t>ổn</a:t>
            </a:r>
            <a:r>
              <a:rPr lang="en-US" dirty="0">
                <a:latin typeface="Aptos" panose="020B0004020202020204" pitchFamily="34" charset="0"/>
              </a:rPr>
              <a:t>, F1-score </a:t>
            </a:r>
            <a:r>
              <a:rPr lang="en-US" dirty="0" err="1">
                <a:latin typeface="Aptos" panose="020B0004020202020204" pitchFamily="34" charset="0"/>
              </a:rPr>
              <a:t>cao</a:t>
            </a:r>
            <a:r>
              <a:rPr lang="en-US" dirty="0">
                <a:latin typeface="Aptos" panose="020B0004020202020204" pitchFamily="34" charset="0"/>
              </a:rPr>
              <a:t> </a:t>
            </a:r>
            <a:r>
              <a:rPr lang="en-US" dirty="0" err="1">
                <a:latin typeface="Aptos" panose="020B0004020202020204" pitchFamily="34" charset="0"/>
              </a:rPr>
              <a:t>cho</a:t>
            </a:r>
            <a:r>
              <a:rPr lang="en-US" dirty="0">
                <a:latin typeface="Aptos" panose="020B0004020202020204" pitchFamily="34" charset="0"/>
              </a:rPr>
              <a:t> </a:t>
            </a:r>
            <a:r>
              <a:rPr lang="en-US" dirty="0" err="1">
                <a:latin typeface="Aptos" panose="020B0004020202020204" pitchFamily="34" charset="0"/>
              </a:rPr>
              <a:t>hầu</a:t>
            </a:r>
            <a:r>
              <a:rPr lang="en-US" dirty="0">
                <a:latin typeface="Aptos" panose="020B0004020202020204" pitchFamily="34" charset="0"/>
              </a:rPr>
              <a:t> </a:t>
            </a:r>
            <a:r>
              <a:rPr lang="en-US" dirty="0" err="1">
                <a:latin typeface="Aptos" panose="020B0004020202020204" pitchFamily="34" charset="0"/>
              </a:rPr>
              <a:t>hết</a:t>
            </a:r>
            <a:r>
              <a:rPr lang="en-US" dirty="0">
                <a:latin typeface="Aptos" panose="020B0004020202020204" pitchFamily="34" charset="0"/>
              </a:rPr>
              <a:t> </a:t>
            </a:r>
            <a:r>
              <a:rPr lang="en-US" dirty="0" err="1">
                <a:latin typeface="Aptos" panose="020B0004020202020204" pitchFamily="34" charset="0"/>
              </a:rPr>
              <a:t>lớp</a:t>
            </a:r>
            <a:endParaRPr lang="en-US" dirty="0">
              <a:latin typeface="Aptos" panose="020B0004020202020204" pitchFamily="34" charset="0"/>
            </a:endParaRPr>
          </a:p>
        </p:txBody>
      </p:sp>
      <p:sp>
        <p:nvSpPr>
          <p:cNvPr id="24" name="Arrow: Right 23">
            <a:extLst>
              <a:ext uri="{FF2B5EF4-FFF2-40B4-BE49-F238E27FC236}">
                <a16:creationId xmlns:a16="http://schemas.microsoft.com/office/drawing/2014/main" id="{5080AACB-8038-1D62-F9B8-5BF967AC13C6}"/>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table with numbers and a few words&#10;&#10;AI-generated content may be incorrect.">
            <a:extLst>
              <a:ext uri="{FF2B5EF4-FFF2-40B4-BE49-F238E27FC236}">
                <a16:creationId xmlns:a16="http://schemas.microsoft.com/office/drawing/2014/main" id="{8976C3E4-1892-F331-2310-B8265B684E8A}"/>
              </a:ext>
            </a:extLst>
          </p:cNvPr>
          <p:cNvPicPr>
            <a:picLocks noChangeAspect="1"/>
          </p:cNvPicPr>
          <p:nvPr/>
        </p:nvPicPr>
        <p:blipFill>
          <a:blip r:embed="rId4"/>
          <a:stretch>
            <a:fillRect/>
          </a:stretch>
        </p:blipFill>
        <p:spPr>
          <a:xfrm>
            <a:off x="4995401" y="1770625"/>
            <a:ext cx="5577205" cy="2874645"/>
          </a:xfrm>
          <a:prstGeom prst="rect">
            <a:avLst/>
          </a:prstGeom>
        </p:spPr>
      </p:pic>
    </p:spTree>
    <p:extLst>
      <p:ext uri="{BB962C8B-B14F-4D97-AF65-F5344CB8AC3E}">
        <p14:creationId xmlns:p14="http://schemas.microsoft.com/office/powerpoint/2010/main" val="27609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B6BD9-B8B8-2227-AEE1-5F5B14AAE4B8}"/>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A3E518FE-4746-02F0-210E-C1A2F2A0691B}"/>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C7DCC57F-7DCD-20B0-7649-60BFA809810A}"/>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247A13-DF5C-8A1D-D4BB-BD7A7B190085}"/>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68BF11C8-CACE-09C6-5F19-A3ECDFCAC80F}"/>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B73CE3C5-634D-910C-73BD-3EDBCA42ACA8}"/>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EEB1BFF0-2586-712B-D8DD-96A91550BFE3}"/>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24</a:t>
            </a:fld>
            <a:endParaRPr lang="vi-VN" b="1" dirty="0">
              <a:solidFill>
                <a:schemeClr val="bg1"/>
              </a:solidFill>
            </a:endParaRPr>
          </a:p>
        </p:txBody>
      </p:sp>
      <p:sp>
        <p:nvSpPr>
          <p:cNvPr id="2" name="TextBox 1">
            <a:extLst>
              <a:ext uri="{FF2B5EF4-FFF2-40B4-BE49-F238E27FC236}">
                <a16:creationId xmlns:a16="http://schemas.microsoft.com/office/drawing/2014/main" id="{7B6C2C5B-3ABD-2529-BD12-DC9F9C38FFDC}"/>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90867F2D-54F4-0367-EE13-1A4DD834335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272D3C55-A5E4-D165-B5A4-CF3E96954E29}"/>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2. KNN + SIFT</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9A7B1A33-2ACE-1CDF-5395-A1303DE914B9}"/>
              </a:ext>
            </a:extLst>
          </p:cNvPr>
          <p:cNvSpPr txBox="1"/>
          <p:nvPr/>
        </p:nvSpPr>
        <p:spPr>
          <a:xfrm>
            <a:off x="895099" y="2725563"/>
            <a:ext cx="4890395" cy="369332"/>
          </a:xfrm>
          <a:prstGeom prst="rect">
            <a:avLst/>
          </a:prstGeom>
          <a:noFill/>
        </p:spPr>
        <p:txBody>
          <a:bodyPr wrap="square">
            <a:spAutoFit/>
          </a:bodyPr>
          <a:lstStyle/>
          <a:p>
            <a:r>
              <a:rPr lang="vi-VN" dirty="0">
                <a:latin typeface="Aptos Display" panose="020B0004020202020204" pitchFamily="34" charset="0"/>
              </a:rPr>
              <a:t>vocab_size = 200</a:t>
            </a:r>
          </a:p>
        </p:txBody>
      </p:sp>
      <p:sp>
        <p:nvSpPr>
          <p:cNvPr id="30" name="Rectangle 29">
            <a:extLst>
              <a:ext uri="{FF2B5EF4-FFF2-40B4-BE49-F238E27FC236}">
                <a16:creationId xmlns:a16="http://schemas.microsoft.com/office/drawing/2014/main" id="{8422A52A-F8FD-D8AB-0F82-9C580CBEC52C}"/>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5" name="TextBox 14">
            <a:extLst>
              <a:ext uri="{FF2B5EF4-FFF2-40B4-BE49-F238E27FC236}">
                <a16:creationId xmlns:a16="http://schemas.microsoft.com/office/drawing/2014/main" id="{828D227F-7E8D-E4D1-AC39-2CF3795D3C67}"/>
              </a:ext>
            </a:extLst>
          </p:cNvPr>
          <p:cNvSpPr txBox="1"/>
          <p:nvPr/>
        </p:nvSpPr>
        <p:spPr>
          <a:xfrm>
            <a:off x="895099" y="4467996"/>
            <a:ext cx="4890395" cy="923330"/>
          </a:xfrm>
          <a:prstGeom prst="rect">
            <a:avLst/>
          </a:prstGeom>
          <a:noFill/>
        </p:spPr>
        <p:txBody>
          <a:bodyPr wrap="square">
            <a:spAutoFit/>
          </a:bodyPr>
          <a:lstStyle/>
          <a:p>
            <a:r>
              <a:rPr lang="en-US" dirty="0" err="1">
                <a:latin typeface="Aptos Display" panose="020B0004020202020204" pitchFamily="34" charset="0"/>
              </a:rPr>
              <a:t>n_neighbors</a:t>
            </a:r>
            <a:r>
              <a:rPr lang="en-US" dirty="0">
                <a:latin typeface="Aptos Display" panose="020B0004020202020204" pitchFamily="34" charset="0"/>
              </a:rPr>
              <a:t> =  </a:t>
            </a:r>
            <a:r>
              <a:rPr lang="vi-VN" dirty="0">
                <a:latin typeface="Aptos Display" panose="020B0004020202020204" pitchFamily="34" charset="0"/>
              </a:rPr>
              <a:t>14</a:t>
            </a:r>
            <a:endParaRPr lang="en-US" dirty="0">
              <a:latin typeface="Aptos Display" panose="020B0004020202020204" pitchFamily="34" charset="0"/>
            </a:endParaRPr>
          </a:p>
          <a:p>
            <a:r>
              <a:rPr lang="en-US" dirty="0">
                <a:latin typeface="Aptos Display" panose="020B0004020202020204" pitchFamily="34" charset="0"/>
              </a:rPr>
              <a:t>weights = distance</a:t>
            </a:r>
          </a:p>
          <a:p>
            <a:r>
              <a:rPr lang="en-US" dirty="0">
                <a:latin typeface="Aptos Display" panose="020B0004020202020204" pitchFamily="34" charset="0"/>
              </a:rPr>
              <a:t>metric = </a:t>
            </a:r>
            <a:r>
              <a:rPr lang="en-US" dirty="0" err="1">
                <a:latin typeface="Aptos Display" panose="020B0004020202020204" pitchFamily="34" charset="0"/>
              </a:rPr>
              <a:t>manhattan</a:t>
            </a:r>
            <a:endParaRPr lang="vi-VN" dirty="0">
              <a:latin typeface="Aptos Display" panose="020B0004020202020204" pitchFamily="34" charset="0"/>
            </a:endParaRPr>
          </a:p>
        </p:txBody>
      </p:sp>
      <p:sp>
        <p:nvSpPr>
          <p:cNvPr id="20" name="TextBox 19">
            <a:extLst>
              <a:ext uri="{FF2B5EF4-FFF2-40B4-BE49-F238E27FC236}">
                <a16:creationId xmlns:a16="http://schemas.microsoft.com/office/drawing/2014/main" id="{FC401801-3A8B-487B-BF44-1E3B0B233BF3}"/>
              </a:ext>
            </a:extLst>
          </p:cNvPr>
          <p:cNvSpPr txBox="1"/>
          <p:nvPr/>
        </p:nvSpPr>
        <p:spPr>
          <a:xfrm>
            <a:off x="747123" y="2370669"/>
            <a:ext cx="4890395" cy="369332"/>
          </a:xfrm>
          <a:prstGeom prst="rect">
            <a:avLst/>
          </a:prstGeom>
          <a:noFill/>
        </p:spPr>
        <p:txBody>
          <a:bodyPr wrap="square">
            <a:spAutoFit/>
          </a:bodyPr>
          <a:lstStyle/>
          <a:p>
            <a:r>
              <a:rPr lang="vi-VN" dirty="0"/>
              <a:t>Đặc trưng SIFT</a:t>
            </a:r>
          </a:p>
        </p:txBody>
      </p:sp>
      <p:sp>
        <p:nvSpPr>
          <p:cNvPr id="22" name="TextBox 21">
            <a:extLst>
              <a:ext uri="{FF2B5EF4-FFF2-40B4-BE49-F238E27FC236}">
                <a16:creationId xmlns:a16="http://schemas.microsoft.com/office/drawing/2014/main" id="{EEEB6135-3AD8-A05D-BCFB-0E4F14158D81}"/>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KNN</a:t>
            </a:r>
          </a:p>
        </p:txBody>
      </p:sp>
      <p:sp>
        <p:nvSpPr>
          <p:cNvPr id="23" name="TextBox 22">
            <a:extLst>
              <a:ext uri="{FF2B5EF4-FFF2-40B4-BE49-F238E27FC236}">
                <a16:creationId xmlns:a16="http://schemas.microsoft.com/office/drawing/2014/main" id="{BCD68F9B-A8DF-DB7E-BEB7-C8FC0F748219}"/>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2</a:t>
            </a:r>
          </a:p>
        </p:txBody>
      </p:sp>
      <p:sp>
        <p:nvSpPr>
          <p:cNvPr id="19" name="TextBox 18">
            <a:extLst>
              <a:ext uri="{FF2B5EF4-FFF2-40B4-BE49-F238E27FC236}">
                <a16:creationId xmlns:a16="http://schemas.microsoft.com/office/drawing/2014/main" id="{E4B1888C-33F0-5ED8-DCCF-3F7707E1A85C}"/>
              </a:ext>
            </a:extLst>
          </p:cNvPr>
          <p:cNvSpPr txBox="1"/>
          <p:nvPr/>
        </p:nvSpPr>
        <p:spPr>
          <a:xfrm>
            <a:off x="4912538" y="4924520"/>
            <a:ext cx="6006426" cy="923330"/>
          </a:xfrm>
          <a:prstGeom prst="rect">
            <a:avLst/>
          </a:prstGeom>
          <a:noFill/>
        </p:spPr>
        <p:txBody>
          <a:bodyPr wrap="square">
            <a:spAutoFit/>
          </a:bodyPr>
          <a:lstStyle/>
          <a:p>
            <a:r>
              <a:rPr lang="en-US" dirty="0" err="1">
                <a:latin typeface="Aptos Display" panose="020B0004020202020204" pitchFamily="34" charset="0"/>
              </a:rPr>
              <a:t>vocab_size</a:t>
            </a:r>
            <a:r>
              <a:rPr lang="en-US" dirty="0">
                <a:latin typeface="Aptos Display" panose="020B0004020202020204" pitchFamily="34" charset="0"/>
              </a:rPr>
              <a:t> = 200: </a:t>
            </a:r>
            <a:r>
              <a:rPr lang="en-US" dirty="0" err="1">
                <a:latin typeface="Aptos Display" panose="020B0004020202020204" pitchFamily="34" charset="0"/>
              </a:rPr>
              <a:t>Tăng</a:t>
            </a:r>
            <a:r>
              <a:rPr lang="en-US" dirty="0">
                <a:latin typeface="Aptos Display" panose="020B0004020202020204" pitchFamily="34" charset="0"/>
              </a:rPr>
              <a:t> </a:t>
            </a:r>
            <a:r>
              <a:rPr lang="en-US" dirty="0" err="1">
                <a:latin typeface="Aptos Display" panose="020B0004020202020204" pitchFamily="34" charset="0"/>
              </a:rPr>
              <a:t>n_neighbors</a:t>
            </a:r>
            <a:r>
              <a:rPr lang="en-US" dirty="0">
                <a:latin typeface="Aptos Display" panose="020B0004020202020204" pitchFamily="34" charset="0"/>
              </a:rPr>
              <a:t> </a:t>
            </a:r>
            <a:r>
              <a:rPr lang="en-US" dirty="0" err="1">
                <a:latin typeface="Aptos Display" panose="020B0004020202020204" pitchFamily="34" charset="0"/>
              </a:rPr>
              <a:t>lên</a:t>
            </a:r>
            <a:r>
              <a:rPr lang="en-US" dirty="0">
                <a:latin typeface="Aptos Display" panose="020B0004020202020204" pitchFamily="34" charset="0"/>
              </a:rPr>
              <a:t> 14, KNN </a:t>
            </a:r>
            <a:r>
              <a:rPr lang="en-US" dirty="0" err="1">
                <a:latin typeface="Aptos Display" panose="020B0004020202020204" pitchFamily="34" charset="0"/>
              </a:rPr>
              <a:t>mượt</a:t>
            </a:r>
            <a:r>
              <a:rPr lang="en-US" dirty="0">
                <a:latin typeface="Aptos Display" panose="020B0004020202020204" pitchFamily="34" charset="0"/>
              </a:rPr>
              <a:t> </a:t>
            </a:r>
            <a:r>
              <a:rPr lang="en-US" dirty="0" err="1">
                <a:latin typeface="Aptos Display" panose="020B0004020202020204" pitchFamily="34" charset="0"/>
              </a:rPr>
              <a:t>hơn</a:t>
            </a:r>
            <a:r>
              <a:rPr lang="en-US" dirty="0">
                <a:latin typeface="Aptos Display" panose="020B0004020202020204" pitchFamily="34" charset="0"/>
              </a:rPr>
              <a:t>, </a:t>
            </a:r>
            <a:r>
              <a:rPr lang="en-US" dirty="0" err="1">
                <a:latin typeface="Aptos Display" panose="020B0004020202020204" pitchFamily="34" charset="0"/>
              </a:rPr>
              <a:t>một</a:t>
            </a:r>
            <a:r>
              <a:rPr lang="en-US" dirty="0">
                <a:latin typeface="Aptos Display" panose="020B0004020202020204" pitchFamily="34" charset="0"/>
              </a:rPr>
              <a:t> </a:t>
            </a:r>
            <a:r>
              <a:rPr lang="en-US" dirty="0" err="1">
                <a:latin typeface="Aptos Display" panose="020B0004020202020204" pitchFamily="34" charset="0"/>
              </a:rPr>
              <a:t>số</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F1-score </a:t>
            </a:r>
            <a:r>
              <a:rPr lang="en-US" dirty="0" err="1">
                <a:latin typeface="Aptos Display" panose="020B0004020202020204" pitchFamily="34" charset="0"/>
              </a:rPr>
              <a:t>giảm</a:t>
            </a:r>
            <a:r>
              <a:rPr lang="en-US" dirty="0">
                <a:latin typeface="Aptos Display" panose="020B0004020202020204" pitchFamily="34" charset="0"/>
              </a:rPr>
              <a:t>, model </a:t>
            </a:r>
            <a:r>
              <a:rPr lang="en-US" dirty="0" err="1">
                <a:latin typeface="Aptos Display" panose="020B0004020202020204" pitchFamily="34" charset="0"/>
              </a:rPr>
              <a:t>nhấn</a:t>
            </a:r>
            <a:r>
              <a:rPr lang="en-US" dirty="0">
                <a:latin typeface="Aptos Display" panose="020B0004020202020204" pitchFamily="34" charset="0"/>
              </a:rPr>
              <a:t> </a:t>
            </a:r>
            <a:r>
              <a:rPr lang="en-US" dirty="0" err="1">
                <a:latin typeface="Aptos Display" panose="020B0004020202020204" pitchFamily="34" charset="0"/>
              </a:rPr>
              <a:t>mạnh</a:t>
            </a:r>
            <a:r>
              <a:rPr lang="en-US" dirty="0">
                <a:latin typeface="Aptos Display" panose="020B0004020202020204" pitchFamily="34" charset="0"/>
              </a:rPr>
              <a:t> smoothing </a:t>
            </a:r>
            <a:r>
              <a:rPr lang="en-US" dirty="0" err="1">
                <a:latin typeface="Aptos Display" panose="020B0004020202020204" pitchFamily="34" charset="0"/>
              </a:rPr>
              <a:t>hơn</a:t>
            </a:r>
            <a:r>
              <a:rPr lang="en-US" dirty="0">
                <a:latin typeface="Aptos Display" panose="020B0004020202020204" pitchFamily="34" charset="0"/>
              </a:rPr>
              <a:t> chi </a:t>
            </a:r>
            <a:r>
              <a:rPr lang="en-US" dirty="0" err="1">
                <a:latin typeface="Aptos Display" panose="020B0004020202020204" pitchFamily="34" charset="0"/>
              </a:rPr>
              <a:t>tiết</a:t>
            </a:r>
            <a:endParaRPr lang="en-US" dirty="0">
              <a:latin typeface="Aptos Display" panose="020B0004020202020204" pitchFamily="34" charset="0"/>
            </a:endParaRPr>
          </a:p>
        </p:txBody>
      </p:sp>
      <p:sp>
        <p:nvSpPr>
          <p:cNvPr id="24" name="Arrow: Right 23">
            <a:extLst>
              <a:ext uri="{FF2B5EF4-FFF2-40B4-BE49-F238E27FC236}">
                <a16:creationId xmlns:a16="http://schemas.microsoft.com/office/drawing/2014/main" id="{93C98AD5-4C29-784D-314E-14B88FD31406}"/>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table with numbers and a few letters&#10;&#10;AI-generated content may be incorrect.">
            <a:extLst>
              <a:ext uri="{FF2B5EF4-FFF2-40B4-BE49-F238E27FC236}">
                <a16:creationId xmlns:a16="http://schemas.microsoft.com/office/drawing/2014/main" id="{C6DCA94F-A870-9D20-AF5B-DA1146506CCD}"/>
              </a:ext>
            </a:extLst>
          </p:cNvPr>
          <p:cNvPicPr>
            <a:picLocks noChangeAspect="1"/>
          </p:cNvPicPr>
          <p:nvPr/>
        </p:nvPicPr>
        <p:blipFill>
          <a:blip r:embed="rId4"/>
          <a:stretch>
            <a:fillRect/>
          </a:stretch>
        </p:blipFill>
        <p:spPr>
          <a:xfrm>
            <a:off x="4995401" y="1776160"/>
            <a:ext cx="5577205" cy="2948305"/>
          </a:xfrm>
          <a:prstGeom prst="rect">
            <a:avLst/>
          </a:prstGeom>
        </p:spPr>
      </p:pic>
    </p:spTree>
    <p:extLst>
      <p:ext uri="{BB962C8B-B14F-4D97-AF65-F5344CB8AC3E}">
        <p14:creationId xmlns:p14="http://schemas.microsoft.com/office/powerpoint/2010/main" val="1228283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C4EE4-812D-3878-0218-3ADE4B6159F1}"/>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4A9BCB4A-4829-1BAD-6DD8-95E8008EB5FA}"/>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5ED1ADA2-200F-14FD-E015-10FE2BEB3866}"/>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E9A4E828-C2B5-C13E-91B5-029036C25BE0}"/>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6BF4CC89-1CBA-6AE0-FFC4-56DDF8013AD0}"/>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8BB69CAF-3258-5521-F91C-E6273BCC0C08}"/>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5C303312-DEFC-5C38-112D-F360D3B6E651}"/>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25</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C64372F6-3891-6B68-0B5A-1152A4DAFDA4}"/>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AB9D3C73-EFD5-B098-A4C3-74DBAE29EAD8}"/>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A762277C-8E3D-D02F-A1FB-D99A7E4D4986}"/>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2</a:t>
            </a:r>
            <a:r>
              <a:rPr lang="vi-VN" sz="2000" b="1" dirty="0">
                <a:latin typeface="Aptos Display" panose="020B0004020202020204" pitchFamily="34" charset="0"/>
              </a:rPr>
              <a:t>. KNN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694FF75F-C967-ED99-1826-6002C9872C89}"/>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E626994D-3D30-07A5-D389-032D59323EB9}"/>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3D8EF946-50B1-000A-18EC-83D1BB0ECCF8}"/>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5" name="Picture 4">
            <a:extLst>
              <a:ext uri="{FF2B5EF4-FFF2-40B4-BE49-F238E27FC236}">
                <a16:creationId xmlns:a16="http://schemas.microsoft.com/office/drawing/2014/main" id="{96ACE321-0099-1C02-7D0E-2F6A4C2EE1AE}"/>
              </a:ext>
            </a:extLst>
          </p:cNvPr>
          <p:cNvPicPr>
            <a:picLocks noChangeAspect="1"/>
          </p:cNvPicPr>
          <p:nvPr/>
        </p:nvPicPr>
        <p:blipFill>
          <a:blip r:embed="rId4"/>
          <a:stretch>
            <a:fillRect/>
          </a:stretch>
        </p:blipFill>
        <p:spPr>
          <a:xfrm>
            <a:off x="1028400" y="2777345"/>
            <a:ext cx="2400635" cy="2953162"/>
          </a:xfrm>
          <a:prstGeom prst="rect">
            <a:avLst/>
          </a:prstGeom>
        </p:spPr>
      </p:pic>
      <p:pic>
        <p:nvPicPr>
          <p:cNvPr id="15" name="Picture 14">
            <a:extLst>
              <a:ext uri="{FF2B5EF4-FFF2-40B4-BE49-F238E27FC236}">
                <a16:creationId xmlns:a16="http://schemas.microsoft.com/office/drawing/2014/main" id="{5B4875DE-0D23-B4FA-D6A9-E5A72D0CE30E}"/>
              </a:ext>
            </a:extLst>
          </p:cNvPr>
          <p:cNvPicPr>
            <a:picLocks noChangeAspect="1"/>
          </p:cNvPicPr>
          <p:nvPr/>
        </p:nvPicPr>
        <p:blipFill>
          <a:blip r:embed="rId5"/>
          <a:stretch>
            <a:fillRect/>
          </a:stretch>
        </p:blipFill>
        <p:spPr>
          <a:xfrm>
            <a:off x="4971899" y="2683223"/>
            <a:ext cx="2410161" cy="3057952"/>
          </a:xfrm>
          <a:prstGeom prst="rect">
            <a:avLst/>
          </a:prstGeom>
        </p:spPr>
      </p:pic>
      <p:pic>
        <p:nvPicPr>
          <p:cNvPr id="18" name="Picture 17">
            <a:extLst>
              <a:ext uri="{FF2B5EF4-FFF2-40B4-BE49-F238E27FC236}">
                <a16:creationId xmlns:a16="http://schemas.microsoft.com/office/drawing/2014/main" id="{2CF7EDAE-DF9F-5BA4-14AA-6CCA226F13FC}"/>
              </a:ext>
            </a:extLst>
          </p:cNvPr>
          <p:cNvPicPr>
            <a:picLocks noChangeAspect="1"/>
          </p:cNvPicPr>
          <p:nvPr/>
        </p:nvPicPr>
        <p:blipFill>
          <a:blip r:embed="rId6"/>
          <a:stretch>
            <a:fillRect/>
          </a:stretch>
        </p:blipFill>
        <p:spPr>
          <a:xfrm>
            <a:off x="8924924" y="2672555"/>
            <a:ext cx="2438740" cy="3010320"/>
          </a:xfrm>
          <a:prstGeom prst="rect">
            <a:avLst/>
          </a:prstGeom>
        </p:spPr>
      </p:pic>
    </p:spTree>
    <p:extLst>
      <p:ext uri="{BB962C8B-B14F-4D97-AF65-F5344CB8AC3E}">
        <p14:creationId xmlns:p14="http://schemas.microsoft.com/office/powerpoint/2010/main" val="37687258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0A3EC-7461-8307-15A3-7CCEABFAAC33}"/>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C0EC247C-0B61-2CD9-1DCE-03E4F1DCEAF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C8617BDE-6B94-D8AD-7D54-93E54BE67C81}"/>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61F59D0D-33FA-D42F-F192-8F22F4044D3B}"/>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4C9B5AC4-BC72-0BB1-2C04-8892DC9E851F}"/>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1499E2C4-E8A0-1AC9-C5AA-A4D9FD25E959}"/>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34F15BD3-2AA1-CF16-DA6E-E68B80D2366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26</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78857F8C-D8A4-4C28-9BBB-572F2D151291}"/>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532224DA-F8F4-8F5F-9F52-1E2039D603A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56520990-56F7-75E4-8D10-1561523DBBA8}"/>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2</a:t>
            </a:r>
            <a:r>
              <a:rPr lang="vi-VN" sz="2000" b="1" dirty="0">
                <a:latin typeface="Aptos Display" panose="020B0004020202020204" pitchFamily="34" charset="0"/>
              </a:rPr>
              <a:t>. KNN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33B08546-3F86-4A97-2BDB-3DAE59A49438}"/>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02CE6EAB-CABF-039C-2BE8-8DC602CB7EB4}"/>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4B71027E-412D-14A8-A803-ED3E4543FCEA}"/>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C30DC485-BCD8-BCF4-ED49-855ACEBA61F1}"/>
              </a:ext>
            </a:extLst>
          </p:cNvPr>
          <p:cNvPicPr>
            <a:picLocks noChangeAspect="1"/>
          </p:cNvPicPr>
          <p:nvPr/>
        </p:nvPicPr>
        <p:blipFill>
          <a:blip r:embed="rId4"/>
          <a:stretch>
            <a:fillRect/>
          </a:stretch>
        </p:blipFill>
        <p:spPr>
          <a:xfrm>
            <a:off x="1135793" y="2664320"/>
            <a:ext cx="2514951" cy="2962688"/>
          </a:xfrm>
          <a:prstGeom prst="rect">
            <a:avLst/>
          </a:prstGeom>
        </p:spPr>
      </p:pic>
      <p:pic>
        <p:nvPicPr>
          <p:cNvPr id="15" name="Picture 14">
            <a:extLst>
              <a:ext uri="{FF2B5EF4-FFF2-40B4-BE49-F238E27FC236}">
                <a16:creationId xmlns:a16="http://schemas.microsoft.com/office/drawing/2014/main" id="{D9172053-2082-FF0F-1719-3B2AA065D350}"/>
              </a:ext>
            </a:extLst>
          </p:cNvPr>
          <p:cNvPicPr>
            <a:picLocks noChangeAspect="1"/>
          </p:cNvPicPr>
          <p:nvPr/>
        </p:nvPicPr>
        <p:blipFill>
          <a:blip r:embed="rId5"/>
          <a:stretch>
            <a:fillRect/>
          </a:stretch>
        </p:blipFill>
        <p:spPr>
          <a:xfrm>
            <a:off x="4857577" y="2573627"/>
            <a:ext cx="2476846" cy="3057952"/>
          </a:xfrm>
          <a:prstGeom prst="rect">
            <a:avLst/>
          </a:prstGeom>
        </p:spPr>
      </p:pic>
      <p:pic>
        <p:nvPicPr>
          <p:cNvPr id="18" name="Picture 17">
            <a:extLst>
              <a:ext uri="{FF2B5EF4-FFF2-40B4-BE49-F238E27FC236}">
                <a16:creationId xmlns:a16="http://schemas.microsoft.com/office/drawing/2014/main" id="{463498E3-81E5-F3C8-5ECE-7DD984A80A0E}"/>
              </a:ext>
            </a:extLst>
          </p:cNvPr>
          <p:cNvPicPr>
            <a:picLocks noChangeAspect="1"/>
          </p:cNvPicPr>
          <p:nvPr/>
        </p:nvPicPr>
        <p:blipFill>
          <a:blip r:embed="rId6"/>
          <a:stretch>
            <a:fillRect/>
          </a:stretch>
        </p:blipFill>
        <p:spPr>
          <a:xfrm>
            <a:off x="8761127" y="2523724"/>
            <a:ext cx="2534004" cy="3096057"/>
          </a:xfrm>
          <a:prstGeom prst="rect">
            <a:avLst/>
          </a:prstGeom>
        </p:spPr>
      </p:pic>
    </p:spTree>
    <p:extLst>
      <p:ext uri="{BB962C8B-B14F-4D97-AF65-F5344CB8AC3E}">
        <p14:creationId xmlns:p14="http://schemas.microsoft.com/office/powerpoint/2010/main" val="1681640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1DB1F-1E27-6FCC-D47F-117002DA2C6E}"/>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129BBE39-6E7E-7C60-CA7F-DA44E6011A02}"/>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2AE4F524-40E4-1C54-A321-B5A9A18F4E95}"/>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37B86FAB-958F-85A1-0EBC-1B86901F6D2A}"/>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B0BFF736-78B7-A67B-DC66-474799EC8EE6}"/>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FA918B4B-568C-84A9-3200-4BCB3712557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5334A29C-FD63-D30C-B779-4E0F553748AE}"/>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27</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4C55BF23-37D2-7045-45E1-380BB014D724}"/>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C1C2D0A6-2F1C-621A-A1B1-BF61A45648E4}"/>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BDEE11BF-C289-21F1-3B60-86C5931CAACA}"/>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2</a:t>
            </a:r>
            <a:r>
              <a:rPr lang="vi-VN" sz="2000" b="1" dirty="0">
                <a:latin typeface="Aptos Display" panose="020B0004020202020204" pitchFamily="34" charset="0"/>
              </a:rPr>
              <a:t>. KNN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D4EC190C-7114-996A-8497-8A3FA0ADAA49}"/>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80F07DC3-5743-ABD5-1FA4-A188215816B0}"/>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19E0D917-B9A1-E12E-4C87-31E3FB06F5AF}"/>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5" name="Picture 4">
            <a:extLst>
              <a:ext uri="{FF2B5EF4-FFF2-40B4-BE49-F238E27FC236}">
                <a16:creationId xmlns:a16="http://schemas.microsoft.com/office/drawing/2014/main" id="{11F9A497-C756-9249-58FF-1D8A85283A2C}"/>
              </a:ext>
            </a:extLst>
          </p:cNvPr>
          <p:cNvPicPr>
            <a:picLocks noChangeAspect="1"/>
          </p:cNvPicPr>
          <p:nvPr/>
        </p:nvPicPr>
        <p:blipFill>
          <a:blip r:embed="rId4"/>
          <a:stretch>
            <a:fillRect/>
          </a:stretch>
        </p:blipFill>
        <p:spPr>
          <a:xfrm>
            <a:off x="1222295" y="2893056"/>
            <a:ext cx="2438740" cy="2943636"/>
          </a:xfrm>
          <a:prstGeom prst="rect">
            <a:avLst/>
          </a:prstGeom>
        </p:spPr>
      </p:pic>
      <p:pic>
        <p:nvPicPr>
          <p:cNvPr id="15" name="Picture 14">
            <a:extLst>
              <a:ext uri="{FF2B5EF4-FFF2-40B4-BE49-F238E27FC236}">
                <a16:creationId xmlns:a16="http://schemas.microsoft.com/office/drawing/2014/main" id="{7B10BDED-60A7-7CBC-F8A0-089F4029557E}"/>
              </a:ext>
            </a:extLst>
          </p:cNvPr>
          <p:cNvPicPr>
            <a:picLocks noChangeAspect="1"/>
          </p:cNvPicPr>
          <p:nvPr/>
        </p:nvPicPr>
        <p:blipFill>
          <a:blip r:embed="rId5"/>
          <a:stretch>
            <a:fillRect/>
          </a:stretch>
        </p:blipFill>
        <p:spPr>
          <a:xfrm>
            <a:off x="4839132" y="2791849"/>
            <a:ext cx="2419688" cy="2981741"/>
          </a:xfrm>
          <a:prstGeom prst="rect">
            <a:avLst/>
          </a:prstGeom>
        </p:spPr>
      </p:pic>
      <p:pic>
        <p:nvPicPr>
          <p:cNvPr id="18" name="Picture 17">
            <a:extLst>
              <a:ext uri="{FF2B5EF4-FFF2-40B4-BE49-F238E27FC236}">
                <a16:creationId xmlns:a16="http://schemas.microsoft.com/office/drawing/2014/main" id="{5AD766C7-B170-AF57-FB11-F4B721CE23D0}"/>
              </a:ext>
            </a:extLst>
          </p:cNvPr>
          <p:cNvPicPr>
            <a:picLocks noChangeAspect="1"/>
          </p:cNvPicPr>
          <p:nvPr/>
        </p:nvPicPr>
        <p:blipFill>
          <a:blip r:embed="rId6"/>
          <a:stretch>
            <a:fillRect/>
          </a:stretch>
        </p:blipFill>
        <p:spPr>
          <a:xfrm>
            <a:off x="8565972" y="2687059"/>
            <a:ext cx="2524477" cy="3086531"/>
          </a:xfrm>
          <a:prstGeom prst="rect">
            <a:avLst/>
          </a:prstGeom>
        </p:spPr>
      </p:pic>
    </p:spTree>
    <p:extLst>
      <p:ext uri="{BB962C8B-B14F-4D97-AF65-F5344CB8AC3E}">
        <p14:creationId xmlns:p14="http://schemas.microsoft.com/office/powerpoint/2010/main" val="7166577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56967-06E6-7A24-DC05-F18273CE6358}"/>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96D55BD8-599F-9734-BF6A-6B9877D8F06B}"/>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oto"/>
            </a:endParaRPr>
          </a:p>
        </p:txBody>
      </p:sp>
      <p:sp>
        <p:nvSpPr>
          <p:cNvPr id="9" name="Rectangle 8">
            <a:extLst>
              <a:ext uri="{FF2B5EF4-FFF2-40B4-BE49-F238E27FC236}">
                <a16:creationId xmlns:a16="http://schemas.microsoft.com/office/drawing/2014/main" id="{7A6BEA0E-ABB3-59A8-17A9-4095C6113554}"/>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oto"/>
            </a:endParaRPr>
          </a:p>
        </p:txBody>
      </p:sp>
      <p:sp>
        <p:nvSpPr>
          <p:cNvPr id="10" name="TextBox 9">
            <a:extLst>
              <a:ext uri="{FF2B5EF4-FFF2-40B4-BE49-F238E27FC236}">
                <a16:creationId xmlns:a16="http://schemas.microsoft.com/office/drawing/2014/main" id="{520E6CFE-853E-8D62-A355-FA0247AC7FEE}"/>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oto"/>
              </a:rPr>
              <a:t>UNIVERSITY OF INFORMATION TECHNOLOGY</a:t>
            </a:r>
          </a:p>
          <a:p>
            <a:r>
              <a:rPr lang="en-US" sz="800" dirty="0">
                <a:solidFill>
                  <a:srgbClr val="214CCC"/>
                </a:solidFill>
                <a:latin typeface="Apoto"/>
              </a:rPr>
              <a:t>COURSE: </a:t>
            </a:r>
            <a:r>
              <a:rPr lang="en-US" sz="800" b="1" dirty="0">
                <a:solidFill>
                  <a:srgbClr val="214CCC"/>
                </a:solidFill>
                <a:latin typeface="Apoto"/>
              </a:rPr>
              <a:t>COMPUTER VISION</a:t>
            </a:r>
          </a:p>
          <a:p>
            <a:r>
              <a:rPr lang="en-US" sz="800" dirty="0">
                <a:solidFill>
                  <a:srgbClr val="214CCC"/>
                </a:solidFill>
                <a:latin typeface="Apoto"/>
              </a:rPr>
              <a:t>CLASS: </a:t>
            </a:r>
            <a:r>
              <a:rPr lang="en-US" sz="800" b="1" dirty="0">
                <a:solidFill>
                  <a:srgbClr val="214CCC"/>
                </a:solidFill>
                <a:latin typeface="Apoto"/>
              </a:rPr>
              <a:t>CS231.Q11</a:t>
            </a:r>
          </a:p>
        </p:txBody>
      </p:sp>
      <p:sp>
        <p:nvSpPr>
          <p:cNvPr id="11" name="Rectangle: Rounded Corners 10">
            <a:extLst>
              <a:ext uri="{FF2B5EF4-FFF2-40B4-BE49-F238E27FC236}">
                <a16:creationId xmlns:a16="http://schemas.microsoft.com/office/drawing/2014/main" id="{4C9E596F-09FF-2B1C-E56B-A3768E2DBF6D}"/>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oto"/>
            </a:endParaRPr>
          </a:p>
        </p:txBody>
      </p:sp>
      <p:sp>
        <p:nvSpPr>
          <p:cNvPr id="13" name="Rectangle: Rounded Corners 12">
            <a:extLst>
              <a:ext uri="{FF2B5EF4-FFF2-40B4-BE49-F238E27FC236}">
                <a16:creationId xmlns:a16="http://schemas.microsoft.com/office/drawing/2014/main" id="{0F350743-941F-F366-BC67-A87BEAED7FD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oto"/>
            </a:endParaRPr>
          </a:p>
        </p:txBody>
      </p:sp>
      <p:sp>
        <p:nvSpPr>
          <p:cNvPr id="12" name="Slide Number Placeholder 11">
            <a:extLst>
              <a:ext uri="{FF2B5EF4-FFF2-40B4-BE49-F238E27FC236}">
                <a16:creationId xmlns:a16="http://schemas.microsoft.com/office/drawing/2014/main" id="{78888A07-3C47-35D6-CCE3-B902AF165D77}"/>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oto"/>
              </a:rPr>
              <a:pPr/>
              <a:t>28</a:t>
            </a:fld>
            <a:endParaRPr lang="vi-VN" b="1" dirty="0">
              <a:solidFill>
                <a:schemeClr val="bg1"/>
              </a:solidFill>
              <a:latin typeface="Apoto"/>
            </a:endParaRPr>
          </a:p>
        </p:txBody>
      </p:sp>
      <p:sp>
        <p:nvSpPr>
          <p:cNvPr id="2" name="TextBox 1">
            <a:extLst>
              <a:ext uri="{FF2B5EF4-FFF2-40B4-BE49-F238E27FC236}">
                <a16:creationId xmlns:a16="http://schemas.microsoft.com/office/drawing/2014/main" id="{F1C5ACFF-A9DD-3335-D19A-A9084EA65443}"/>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oto"/>
              </a:rPr>
              <a:t>III</a:t>
            </a:r>
            <a:r>
              <a:rPr lang="en-US" sz="2000" b="1" dirty="0">
                <a:solidFill>
                  <a:srgbClr val="214CCC"/>
                </a:solidFill>
                <a:latin typeface="Apoto"/>
              </a:rPr>
              <a:t>. </a:t>
            </a:r>
            <a:r>
              <a:rPr lang="vi-VN" sz="2000" b="1" dirty="0">
                <a:solidFill>
                  <a:srgbClr val="214CCC"/>
                </a:solidFill>
                <a:latin typeface="Apoto"/>
              </a:rPr>
              <a:t>Thực nghiệm</a:t>
            </a:r>
            <a:endParaRPr lang="en-US" sz="2000" b="1" dirty="0">
              <a:solidFill>
                <a:srgbClr val="214CCC"/>
              </a:solidFill>
              <a:latin typeface="Apoto"/>
            </a:endParaRPr>
          </a:p>
        </p:txBody>
      </p:sp>
      <p:sp>
        <p:nvSpPr>
          <p:cNvPr id="7" name="TextBox 6">
            <a:extLst>
              <a:ext uri="{FF2B5EF4-FFF2-40B4-BE49-F238E27FC236}">
                <a16:creationId xmlns:a16="http://schemas.microsoft.com/office/drawing/2014/main" id="{B0D602A1-9757-2B66-0190-3F07415F31B6}"/>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oto"/>
              </a:rPr>
              <a:t>Kết quả huấn luyện</a:t>
            </a:r>
            <a:endParaRPr lang="en-US" sz="2000" b="1" dirty="0">
              <a:latin typeface="Apoto"/>
            </a:endParaRPr>
          </a:p>
        </p:txBody>
      </p:sp>
      <p:sp>
        <p:nvSpPr>
          <p:cNvPr id="6" name="TextBox 5">
            <a:extLst>
              <a:ext uri="{FF2B5EF4-FFF2-40B4-BE49-F238E27FC236}">
                <a16:creationId xmlns:a16="http://schemas.microsoft.com/office/drawing/2014/main" id="{B64F21D0-9514-0EB1-87DA-6348AAA2F8CE}"/>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oto"/>
              </a:rPr>
              <a:t>3. RF + LBP</a:t>
            </a:r>
            <a:endParaRPr lang="en-US" sz="2000" b="1" dirty="0">
              <a:latin typeface="Apoto"/>
            </a:endParaRPr>
          </a:p>
        </p:txBody>
      </p:sp>
      <p:sp>
        <p:nvSpPr>
          <p:cNvPr id="21" name="TextBox 20">
            <a:extLst>
              <a:ext uri="{FF2B5EF4-FFF2-40B4-BE49-F238E27FC236}">
                <a16:creationId xmlns:a16="http://schemas.microsoft.com/office/drawing/2014/main" id="{BFE46A00-089B-BE65-5FFB-51FD519DE337}"/>
              </a:ext>
            </a:extLst>
          </p:cNvPr>
          <p:cNvSpPr txBox="1"/>
          <p:nvPr/>
        </p:nvSpPr>
        <p:spPr>
          <a:xfrm>
            <a:off x="895099" y="2725563"/>
            <a:ext cx="4890395" cy="923330"/>
          </a:xfrm>
          <a:prstGeom prst="rect">
            <a:avLst/>
          </a:prstGeom>
          <a:noFill/>
        </p:spPr>
        <p:txBody>
          <a:bodyPr wrap="square">
            <a:spAutoFit/>
          </a:bodyPr>
          <a:lstStyle/>
          <a:p>
            <a:r>
              <a:rPr lang="vi-VN" dirty="0">
                <a:latin typeface="Apoto"/>
              </a:rPr>
              <a:t>radius = 1</a:t>
            </a:r>
          </a:p>
          <a:p>
            <a:r>
              <a:rPr lang="vi-VN" dirty="0">
                <a:latin typeface="Apoto"/>
              </a:rPr>
              <a:t>n_point = 8 x radius</a:t>
            </a:r>
          </a:p>
          <a:p>
            <a:r>
              <a:rPr lang="vi-VN" dirty="0">
                <a:latin typeface="Apoto"/>
              </a:rPr>
              <a:t>method = default</a:t>
            </a:r>
          </a:p>
        </p:txBody>
      </p:sp>
      <p:sp>
        <p:nvSpPr>
          <p:cNvPr id="30" name="Rectangle 29">
            <a:extLst>
              <a:ext uri="{FF2B5EF4-FFF2-40B4-BE49-F238E27FC236}">
                <a16:creationId xmlns:a16="http://schemas.microsoft.com/office/drawing/2014/main" id="{591C5573-D56C-2902-B6FD-AD1193E437CD}"/>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oto"/>
            </a:endParaRPr>
          </a:p>
        </p:txBody>
      </p:sp>
      <p:sp>
        <p:nvSpPr>
          <p:cNvPr id="15" name="TextBox 14">
            <a:extLst>
              <a:ext uri="{FF2B5EF4-FFF2-40B4-BE49-F238E27FC236}">
                <a16:creationId xmlns:a16="http://schemas.microsoft.com/office/drawing/2014/main" id="{21A60C65-E6D9-2083-87CA-530CCBEE6BCA}"/>
              </a:ext>
            </a:extLst>
          </p:cNvPr>
          <p:cNvSpPr txBox="1"/>
          <p:nvPr/>
        </p:nvSpPr>
        <p:spPr>
          <a:xfrm>
            <a:off x="895099" y="4467996"/>
            <a:ext cx="4890395" cy="1477328"/>
          </a:xfrm>
          <a:prstGeom prst="rect">
            <a:avLst/>
          </a:prstGeom>
          <a:noFill/>
        </p:spPr>
        <p:txBody>
          <a:bodyPr wrap="square">
            <a:spAutoFit/>
          </a:bodyPr>
          <a:lstStyle/>
          <a:p>
            <a:r>
              <a:rPr lang="en-US" dirty="0" err="1">
                <a:latin typeface="Apoto"/>
              </a:rPr>
              <a:t>n_estimators</a:t>
            </a:r>
            <a:r>
              <a:rPr lang="en-US" dirty="0">
                <a:latin typeface="Apoto"/>
              </a:rPr>
              <a:t> =  258</a:t>
            </a:r>
          </a:p>
          <a:p>
            <a:r>
              <a:rPr lang="en-US" dirty="0" err="1">
                <a:latin typeface="Apoto"/>
              </a:rPr>
              <a:t>max_depth</a:t>
            </a:r>
            <a:r>
              <a:rPr lang="en-US" dirty="0">
                <a:latin typeface="Apoto"/>
              </a:rPr>
              <a:t> = 24</a:t>
            </a:r>
          </a:p>
          <a:p>
            <a:r>
              <a:rPr lang="en-US" dirty="0" err="1">
                <a:latin typeface="Apoto"/>
              </a:rPr>
              <a:t>min_samples_split</a:t>
            </a:r>
            <a:r>
              <a:rPr lang="en-US" dirty="0">
                <a:latin typeface="Apoto"/>
              </a:rPr>
              <a:t> = 2</a:t>
            </a:r>
          </a:p>
          <a:p>
            <a:r>
              <a:rPr lang="en-US" dirty="0" err="1">
                <a:latin typeface="Apoto"/>
              </a:rPr>
              <a:t>min_samples_leaf</a:t>
            </a:r>
            <a:r>
              <a:rPr lang="en-US" dirty="0">
                <a:latin typeface="Apoto"/>
              </a:rPr>
              <a:t> = 1</a:t>
            </a:r>
          </a:p>
          <a:p>
            <a:r>
              <a:rPr lang="en-US" dirty="0" err="1">
                <a:latin typeface="Apoto"/>
              </a:rPr>
              <a:t>max_features</a:t>
            </a:r>
            <a:r>
              <a:rPr lang="en-US" dirty="0">
                <a:latin typeface="Apoto"/>
              </a:rPr>
              <a:t> = sqrt</a:t>
            </a:r>
          </a:p>
        </p:txBody>
      </p:sp>
      <p:sp>
        <p:nvSpPr>
          <p:cNvPr id="20" name="TextBox 19">
            <a:extLst>
              <a:ext uri="{FF2B5EF4-FFF2-40B4-BE49-F238E27FC236}">
                <a16:creationId xmlns:a16="http://schemas.microsoft.com/office/drawing/2014/main" id="{DF491ECE-2086-788A-7F76-B63CDD126DA4}"/>
              </a:ext>
            </a:extLst>
          </p:cNvPr>
          <p:cNvSpPr txBox="1"/>
          <p:nvPr/>
        </p:nvSpPr>
        <p:spPr>
          <a:xfrm>
            <a:off x="747123" y="2370669"/>
            <a:ext cx="4890395" cy="369332"/>
          </a:xfrm>
          <a:prstGeom prst="rect">
            <a:avLst/>
          </a:prstGeom>
          <a:noFill/>
        </p:spPr>
        <p:txBody>
          <a:bodyPr wrap="square">
            <a:spAutoFit/>
          </a:bodyPr>
          <a:lstStyle/>
          <a:p>
            <a:r>
              <a:rPr lang="vi-VN" dirty="0">
                <a:latin typeface="Apoto"/>
              </a:rPr>
              <a:t>Đặc trưng LBP</a:t>
            </a:r>
          </a:p>
        </p:txBody>
      </p:sp>
      <p:sp>
        <p:nvSpPr>
          <p:cNvPr id="22" name="TextBox 21">
            <a:extLst>
              <a:ext uri="{FF2B5EF4-FFF2-40B4-BE49-F238E27FC236}">
                <a16:creationId xmlns:a16="http://schemas.microsoft.com/office/drawing/2014/main" id="{5043536E-A8BE-C939-8BBA-280515447396}"/>
              </a:ext>
            </a:extLst>
          </p:cNvPr>
          <p:cNvSpPr txBox="1"/>
          <p:nvPr/>
        </p:nvSpPr>
        <p:spPr>
          <a:xfrm>
            <a:off x="747124" y="4014915"/>
            <a:ext cx="4890395" cy="369332"/>
          </a:xfrm>
          <a:prstGeom prst="rect">
            <a:avLst/>
          </a:prstGeom>
          <a:noFill/>
        </p:spPr>
        <p:txBody>
          <a:bodyPr wrap="square">
            <a:spAutoFit/>
          </a:bodyPr>
          <a:lstStyle/>
          <a:p>
            <a:r>
              <a:rPr lang="vi-VN" dirty="0">
                <a:latin typeface="Apoto"/>
              </a:rPr>
              <a:t>Mô hình RF</a:t>
            </a:r>
          </a:p>
        </p:txBody>
      </p:sp>
      <p:sp>
        <p:nvSpPr>
          <p:cNvPr id="23" name="TextBox 22">
            <a:extLst>
              <a:ext uri="{FF2B5EF4-FFF2-40B4-BE49-F238E27FC236}">
                <a16:creationId xmlns:a16="http://schemas.microsoft.com/office/drawing/2014/main" id="{F3609137-F61D-7BC9-B962-FCE91D6C8504}"/>
              </a:ext>
            </a:extLst>
          </p:cNvPr>
          <p:cNvSpPr txBox="1"/>
          <p:nvPr/>
        </p:nvSpPr>
        <p:spPr>
          <a:xfrm>
            <a:off x="747123" y="1785060"/>
            <a:ext cx="4890395" cy="369332"/>
          </a:xfrm>
          <a:prstGeom prst="rect">
            <a:avLst/>
          </a:prstGeom>
          <a:noFill/>
        </p:spPr>
        <p:txBody>
          <a:bodyPr wrap="square">
            <a:spAutoFit/>
          </a:bodyPr>
          <a:lstStyle/>
          <a:p>
            <a:r>
              <a:rPr lang="vi-VN" b="1" dirty="0">
                <a:latin typeface="Apoto"/>
              </a:rPr>
              <a:t>Bộ tham số 1</a:t>
            </a:r>
          </a:p>
        </p:txBody>
      </p:sp>
      <p:sp>
        <p:nvSpPr>
          <p:cNvPr id="19" name="TextBox 18">
            <a:extLst>
              <a:ext uri="{FF2B5EF4-FFF2-40B4-BE49-F238E27FC236}">
                <a16:creationId xmlns:a16="http://schemas.microsoft.com/office/drawing/2014/main" id="{89761C01-1166-AD18-684E-B79F244FCEB2}"/>
              </a:ext>
            </a:extLst>
          </p:cNvPr>
          <p:cNvSpPr txBox="1"/>
          <p:nvPr/>
        </p:nvSpPr>
        <p:spPr>
          <a:xfrm>
            <a:off x="4912538" y="4924520"/>
            <a:ext cx="6006426" cy="923330"/>
          </a:xfrm>
          <a:prstGeom prst="rect">
            <a:avLst/>
          </a:prstGeom>
          <a:noFill/>
        </p:spPr>
        <p:txBody>
          <a:bodyPr wrap="square">
            <a:spAutoFit/>
          </a:bodyPr>
          <a:lstStyle/>
          <a:p>
            <a:r>
              <a:rPr lang="en-US" dirty="0">
                <a:latin typeface="Apoto"/>
              </a:rPr>
              <a:t>LBP default: </a:t>
            </a:r>
            <a:r>
              <a:rPr lang="vi-VN" dirty="0">
                <a:latin typeface="Apoto"/>
              </a:rPr>
              <a:t>Đạt hiệu quả tối ưu nhờ cung cấp đầy đủ 256 đặc trưng cho Random Forest, giúp mô hình khai thác triệt để thông tin chi tiết và đạt điểm tuyệt đối ở lớp Rolled-in_scale</a:t>
            </a:r>
            <a:endParaRPr lang="en-US" dirty="0">
              <a:latin typeface="Apoto"/>
            </a:endParaRPr>
          </a:p>
        </p:txBody>
      </p:sp>
      <p:sp>
        <p:nvSpPr>
          <p:cNvPr id="24" name="Arrow: Right 23">
            <a:extLst>
              <a:ext uri="{FF2B5EF4-FFF2-40B4-BE49-F238E27FC236}">
                <a16:creationId xmlns:a16="http://schemas.microsoft.com/office/drawing/2014/main" id="{65332875-6174-C232-0F6E-8511652F537F}"/>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oto"/>
            </a:endParaRPr>
          </a:p>
        </p:txBody>
      </p:sp>
      <p:pic>
        <p:nvPicPr>
          <p:cNvPr id="3" name="Picture 2" descr="A table with numbers and a few words&#10;&#10;AI-generated content may be incorrect.">
            <a:extLst>
              <a:ext uri="{FF2B5EF4-FFF2-40B4-BE49-F238E27FC236}">
                <a16:creationId xmlns:a16="http://schemas.microsoft.com/office/drawing/2014/main" id="{0B444ACD-7295-45B6-44A1-CE1E003D9BD8}"/>
              </a:ext>
            </a:extLst>
          </p:cNvPr>
          <p:cNvPicPr>
            <a:picLocks noChangeAspect="1"/>
          </p:cNvPicPr>
          <p:nvPr/>
        </p:nvPicPr>
        <p:blipFill>
          <a:blip r:embed="rId4"/>
          <a:stretch>
            <a:fillRect/>
          </a:stretch>
        </p:blipFill>
        <p:spPr>
          <a:xfrm>
            <a:off x="4995401" y="1770625"/>
            <a:ext cx="5577205" cy="2826385"/>
          </a:xfrm>
          <a:prstGeom prst="rect">
            <a:avLst/>
          </a:prstGeom>
        </p:spPr>
      </p:pic>
    </p:spTree>
    <p:extLst>
      <p:ext uri="{BB962C8B-B14F-4D97-AF65-F5344CB8AC3E}">
        <p14:creationId xmlns:p14="http://schemas.microsoft.com/office/powerpoint/2010/main" val="3036671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20" grpId="0"/>
      <p:bldP spid="22" grpId="0"/>
      <p:bldP spid="23" grpId="0"/>
      <p:bldP spid="19" grpId="0"/>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1C3EB-EE1A-9F0C-5CDF-55012310B2B0}"/>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44781669-39E4-B033-A350-ABB35B15DB26}"/>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6E250072-6A74-28A5-4A6F-899F77C52540}"/>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4E1A02EC-266E-0F4C-080F-B626020B7AF5}"/>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A3496191-CEB6-567C-D19D-576D589FD440}"/>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677B72D7-E4B1-9EE3-4E2E-B93EA97347FF}"/>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78956608-B9DF-AD41-B047-AFF9405B0BA1}"/>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29</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C31A605B-B7FE-25FB-5941-605426D98E30}"/>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C63D1E4A-0E0B-4B04-7AC2-F524AC4692D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C66296AA-D07A-797D-B2DB-B01B338C47CB}"/>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3. RF + LBP</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E67625F2-C8FC-5812-9B8E-A1C49A8B785C}"/>
              </a:ext>
            </a:extLst>
          </p:cNvPr>
          <p:cNvSpPr txBox="1"/>
          <p:nvPr/>
        </p:nvSpPr>
        <p:spPr>
          <a:xfrm>
            <a:off x="895099" y="2725563"/>
            <a:ext cx="4890395" cy="923330"/>
          </a:xfrm>
          <a:prstGeom prst="rect">
            <a:avLst/>
          </a:prstGeom>
          <a:noFill/>
        </p:spPr>
        <p:txBody>
          <a:bodyPr wrap="square">
            <a:spAutoFit/>
          </a:bodyPr>
          <a:lstStyle/>
          <a:p>
            <a:r>
              <a:rPr lang="vi-VN" dirty="0">
                <a:latin typeface="Aptos Display" panose="020B0004020202020204" pitchFamily="34" charset="0"/>
              </a:rPr>
              <a:t>radius = 1</a:t>
            </a:r>
          </a:p>
          <a:p>
            <a:r>
              <a:rPr lang="vi-VN" dirty="0">
                <a:latin typeface="Aptos Display" panose="020B0004020202020204" pitchFamily="34" charset="0"/>
              </a:rPr>
              <a:t>n_point = 8 x radius</a:t>
            </a:r>
          </a:p>
          <a:p>
            <a:r>
              <a:rPr lang="vi-VN" dirty="0">
                <a:latin typeface="Aptos Display" panose="020B0004020202020204" pitchFamily="34" charset="0"/>
              </a:rPr>
              <a:t>method = </a:t>
            </a:r>
            <a:r>
              <a:rPr lang="en-US" dirty="0">
                <a:latin typeface="Aptos Display" panose="020B0004020202020204" pitchFamily="34" charset="0"/>
              </a:rPr>
              <a:t>uniform</a:t>
            </a:r>
            <a:endParaRPr lang="vi-VN" dirty="0">
              <a:latin typeface="Aptos Display" panose="020B0004020202020204" pitchFamily="34" charset="0"/>
            </a:endParaRPr>
          </a:p>
        </p:txBody>
      </p:sp>
      <p:sp>
        <p:nvSpPr>
          <p:cNvPr id="30" name="Rectangle 29">
            <a:extLst>
              <a:ext uri="{FF2B5EF4-FFF2-40B4-BE49-F238E27FC236}">
                <a16:creationId xmlns:a16="http://schemas.microsoft.com/office/drawing/2014/main" id="{0CA0F757-3AFC-E9CD-85AE-6FF858DFF19D}"/>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96746FAB-BFDD-1ABE-6E9E-EC5B7DBA693D}"/>
              </a:ext>
            </a:extLst>
          </p:cNvPr>
          <p:cNvSpPr txBox="1"/>
          <p:nvPr/>
        </p:nvSpPr>
        <p:spPr>
          <a:xfrm>
            <a:off x="895099" y="4467996"/>
            <a:ext cx="4890395" cy="1477328"/>
          </a:xfrm>
          <a:prstGeom prst="rect">
            <a:avLst/>
          </a:prstGeom>
          <a:noFill/>
        </p:spPr>
        <p:txBody>
          <a:bodyPr wrap="square">
            <a:spAutoFit/>
          </a:bodyPr>
          <a:lstStyle/>
          <a:p>
            <a:r>
              <a:rPr lang="en-US" dirty="0" err="1">
                <a:latin typeface="Aptos Display" panose="020B0004020202020204" pitchFamily="34" charset="0"/>
              </a:rPr>
              <a:t>n_estimators</a:t>
            </a:r>
            <a:r>
              <a:rPr lang="en-US" dirty="0">
                <a:latin typeface="Aptos Display" panose="020B0004020202020204" pitchFamily="34" charset="0"/>
              </a:rPr>
              <a:t> =  50</a:t>
            </a:r>
          </a:p>
          <a:p>
            <a:r>
              <a:rPr lang="en-US" dirty="0" err="1">
                <a:latin typeface="Aptos Display" panose="020B0004020202020204" pitchFamily="34" charset="0"/>
              </a:rPr>
              <a:t>max_depth</a:t>
            </a:r>
            <a:r>
              <a:rPr lang="en-US" dirty="0">
                <a:latin typeface="Aptos Display" panose="020B0004020202020204" pitchFamily="34" charset="0"/>
              </a:rPr>
              <a:t> = 19</a:t>
            </a:r>
          </a:p>
          <a:p>
            <a:r>
              <a:rPr lang="en-US" dirty="0" err="1">
                <a:latin typeface="Aptos Display" panose="020B0004020202020204" pitchFamily="34" charset="0"/>
              </a:rPr>
              <a:t>min_samples_split</a:t>
            </a:r>
            <a:r>
              <a:rPr lang="en-US" dirty="0">
                <a:latin typeface="Aptos Display" panose="020B0004020202020204" pitchFamily="34" charset="0"/>
              </a:rPr>
              <a:t> = 4</a:t>
            </a:r>
          </a:p>
          <a:p>
            <a:r>
              <a:rPr lang="en-US" dirty="0" err="1">
                <a:latin typeface="Aptos Display" panose="020B0004020202020204" pitchFamily="34" charset="0"/>
              </a:rPr>
              <a:t>min_samples_leaf</a:t>
            </a:r>
            <a:r>
              <a:rPr lang="en-US" dirty="0">
                <a:latin typeface="Aptos Display" panose="020B0004020202020204" pitchFamily="34" charset="0"/>
              </a:rPr>
              <a:t> = 1</a:t>
            </a:r>
          </a:p>
          <a:p>
            <a:r>
              <a:rPr lang="en-US" dirty="0" err="1">
                <a:latin typeface="Aptos Display" panose="020B0004020202020204" pitchFamily="34" charset="0"/>
              </a:rPr>
              <a:t>max_features</a:t>
            </a:r>
            <a:r>
              <a:rPr lang="en-US" dirty="0">
                <a:latin typeface="Aptos Display" panose="020B0004020202020204" pitchFamily="34" charset="0"/>
              </a:rPr>
              <a:t> = log2</a:t>
            </a:r>
          </a:p>
        </p:txBody>
      </p:sp>
      <p:sp>
        <p:nvSpPr>
          <p:cNvPr id="20" name="TextBox 19">
            <a:extLst>
              <a:ext uri="{FF2B5EF4-FFF2-40B4-BE49-F238E27FC236}">
                <a16:creationId xmlns:a16="http://schemas.microsoft.com/office/drawing/2014/main" id="{581E98C1-B9EF-560D-641D-5A0201522EB9}"/>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LBP</a:t>
            </a:r>
          </a:p>
        </p:txBody>
      </p:sp>
      <p:sp>
        <p:nvSpPr>
          <p:cNvPr id="22" name="TextBox 21">
            <a:extLst>
              <a:ext uri="{FF2B5EF4-FFF2-40B4-BE49-F238E27FC236}">
                <a16:creationId xmlns:a16="http://schemas.microsoft.com/office/drawing/2014/main" id="{B1670230-730C-22D0-16F0-52AACE9056F7}"/>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RF</a:t>
            </a:r>
          </a:p>
        </p:txBody>
      </p:sp>
      <p:sp>
        <p:nvSpPr>
          <p:cNvPr id="23" name="TextBox 22">
            <a:extLst>
              <a:ext uri="{FF2B5EF4-FFF2-40B4-BE49-F238E27FC236}">
                <a16:creationId xmlns:a16="http://schemas.microsoft.com/office/drawing/2014/main" id="{F6F6CADB-F35C-D85B-2E26-AE0CDF10DA57}"/>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2</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4FE9A5B9-97AC-EDF0-D625-9C001AA26431}"/>
              </a:ext>
            </a:extLst>
          </p:cNvPr>
          <p:cNvSpPr txBox="1"/>
          <p:nvPr/>
        </p:nvSpPr>
        <p:spPr>
          <a:xfrm>
            <a:off x="4912538" y="4924520"/>
            <a:ext cx="6006426" cy="923330"/>
          </a:xfrm>
          <a:prstGeom prst="rect">
            <a:avLst/>
          </a:prstGeom>
          <a:noFill/>
        </p:spPr>
        <p:txBody>
          <a:bodyPr wrap="square">
            <a:spAutoFit/>
          </a:bodyPr>
          <a:lstStyle/>
          <a:p>
            <a:r>
              <a:rPr lang="en-US" dirty="0">
                <a:latin typeface="Aptos Display" panose="020B0004020202020204" pitchFamily="34" charset="0"/>
              </a:rPr>
              <a:t>LBP uniform: </a:t>
            </a:r>
            <a:r>
              <a:rPr lang="vi-VN" dirty="0">
                <a:latin typeface="Aptos Display" panose="020B0004020202020204" pitchFamily="34" charset="0"/>
              </a:rPr>
              <a:t>Hiệu suất thấp hơn do quá trình giảm chiều dữ liệu gây mất mát thông tin quan trọng, khiến mô hình thiếu dữ kiện để phân tách chính xác các lỗi biên dạng phức tạp</a:t>
            </a:r>
            <a:endParaRPr lang="en-US" dirty="0">
              <a:latin typeface="Aptos Display" panose="020B0004020202020204" pitchFamily="34" charset="0"/>
            </a:endParaRPr>
          </a:p>
        </p:txBody>
      </p:sp>
      <p:sp>
        <p:nvSpPr>
          <p:cNvPr id="24" name="Arrow: Right 23">
            <a:extLst>
              <a:ext uri="{FF2B5EF4-FFF2-40B4-BE49-F238E27FC236}">
                <a16:creationId xmlns:a16="http://schemas.microsoft.com/office/drawing/2014/main" id="{2CFA67AD-B184-B1DB-CF5D-5095FE26DDA1}"/>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4" name="Picture 3" descr="A table with numbers and a few words&#10;&#10;AI-generated content may be incorrect.">
            <a:extLst>
              <a:ext uri="{FF2B5EF4-FFF2-40B4-BE49-F238E27FC236}">
                <a16:creationId xmlns:a16="http://schemas.microsoft.com/office/drawing/2014/main" id="{BE817B57-74C7-B6B4-C943-67656E23ECCF}"/>
              </a:ext>
            </a:extLst>
          </p:cNvPr>
          <p:cNvPicPr>
            <a:picLocks noChangeAspect="1"/>
          </p:cNvPicPr>
          <p:nvPr/>
        </p:nvPicPr>
        <p:blipFill>
          <a:blip r:embed="rId4"/>
          <a:stretch>
            <a:fillRect/>
          </a:stretch>
        </p:blipFill>
        <p:spPr>
          <a:xfrm>
            <a:off x="4995401" y="1770625"/>
            <a:ext cx="5577205" cy="2851785"/>
          </a:xfrm>
          <a:prstGeom prst="rect">
            <a:avLst/>
          </a:prstGeom>
        </p:spPr>
      </p:pic>
    </p:spTree>
    <p:extLst>
      <p:ext uri="{BB962C8B-B14F-4D97-AF65-F5344CB8AC3E}">
        <p14:creationId xmlns:p14="http://schemas.microsoft.com/office/powerpoint/2010/main" val="12426977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E7238D1-BBCD-C42D-DB88-AEB3E98F71E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6982DDE-1812-5E9F-AEF9-5F35AC79BD35}"/>
              </a:ext>
            </a:extLst>
          </p:cNvPr>
          <p:cNvSpPr/>
          <p:nvPr/>
        </p:nvSpPr>
        <p:spPr>
          <a:xfrm>
            <a:off x="-142274" y="-988143"/>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CC83E187-DB0C-92BA-2B9F-92C64E4D3FB1}"/>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D06375B2-E5E1-626F-AC87-241D4376A1E9}"/>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3</a:t>
            </a:fld>
            <a:endParaRPr lang="vi-VN" b="1" dirty="0">
              <a:solidFill>
                <a:schemeClr val="bg1"/>
              </a:solidFill>
            </a:endParaRPr>
          </a:p>
        </p:txBody>
      </p:sp>
      <p:sp>
        <p:nvSpPr>
          <p:cNvPr id="21" name="TextBox 20">
            <a:extLst>
              <a:ext uri="{FF2B5EF4-FFF2-40B4-BE49-F238E27FC236}">
                <a16:creationId xmlns:a16="http://schemas.microsoft.com/office/drawing/2014/main" id="{74F0613C-8983-4D59-7734-732072835E99}"/>
              </a:ext>
            </a:extLst>
          </p:cNvPr>
          <p:cNvSpPr txBox="1"/>
          <p:nvPr/>
        </p:nvSpPr>
        <p:spPr>
          <a:xfrm>
            <a:off x="523877" y="4101719"/>
            <a:ext cx="10528727" cy="1015663"/>
          </a:xfrm>
          <a:prstGeom prst="rect">
            <a:avLst/>
          </a:prstGeom>
          <a:noFill/>
        </p:spPr>
        <p:txBody>
          <a:bodyPr wrap="square" rtlCol="0">
            <a:spAutoFit/>
          </a:bodyPr>
          <a:lstStyle/>
          <a:p>
            <a:pPr marL="0" algn="just" rtl="0" eaLnBrk="1" latinLnBrk="0" hangingPunct="1"/>
            <a:r>
              <a:rPr lang="vi-VN" sz="6000" b="1" dirty="0">
                <a:solidFill>
                  <a:schemeClr val="bg1"/>
                </a:solidFill>
                <a:latin typeface="Aptos Display" panose="020B0004020202020204" pitchFamily="34" charset="0"/>
              </a:rPr>
              <a:t>I. Giới thiệu bài toán</a:t>
            </a:r>
          </a:p>
        </p:txBody>
      </p:sp>
      <p:sp>
        <p:nvSpPr>
          <p:cNvPr id="22" name="Rectangle 21">
            <a:extLst>
              <a:ext uri="{FF2B5EF4-FFF2-40B4-BE49-F238E27FC236}">
                <a16:creationId xmlns:a16="http://schemas.microsoft.com/office/drawing/2014/main" id="{55FDC17B-64C9-A479-D037-D5F6527CDACB}"/>
              </a:ext>
            </a:extLst>
          </p:cNvPr>
          <p:cNvSpPr/>
          <p:nvPr/>
        </p:nvSpPr>
        <p:spPr>
          <a:xfrm>
            <a:off x="-779557" y="2257696"/>
            <a:ext cx="45719" cy="304135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Freeform 14">
            <a:extLst>
              <a:ext uri="{FF2B5EF4-FFF2-40B4-BE49-F238E27FC236}">
                <a16:creationId xmlns:a16="http://schemas.microsoft.com/office/drawing/2014/main" id="{4E9F0CCB-43E6-D12C-3C92-6E8A98331D78}"/>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a:blipFill>
        </p:spPr>
        <p:txBody>
          <a:bodyPr/>
          <a:lstStyle/>
          <a:p>
            <a:endParaRPr lang="en-US" sz="1200" dirty="0">
              <a:solidFill>
                <a:schemeClr val="bg1"/>
              </a:solidFill>
            </a:endParaRPr>
          </a:p>
        </p:txBody>
      </p:sp>
      <p:sp>
        <p:nvSpPr>
          <p:cNvPr id="29" name="Rectangle 28">
            <a:extLst>
              <a:ext uri="{FF2B5EF4-FFF2-40B4-BE49-F238E27FC236}">
                <a16:creationId xmlns:a16="http://schemas.microsoft.com/office/drawing/2014/main" id="{CD03157A-20EA-2689-4960-4DAE4A4990DB}"/>
              </a:ext>
            </a:extLst>
          </p:cNvPr>
          <p:cNvSpPr/>
          <p:nvPr/>
        </p:nvSpPr>
        <p:spPr>
          <a:xfrm>
            <a:off x="615170" y="6468417"/>
            <a:ext cx="45719" cy="365125"/>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E0982EF2-24D6-CF23-5065-ED456829467A}"/>
              </a:ext>
            </a:extLst>
          </p:cNvPr>
          <p:cNvSpPr txBox="1"/>
          <p:nvPr/>
        </p:nvSpPr>
        <p:spPr>
          <a:xfrm>
            <a:off x="752182" y="6420146"/>
            <a:ext cx="4630038" cy="461665"/>
          </a:xfrm>
          <a:prstGeom prst="rect">
            <a:avLst/>
          </a:prstGeom>
          <a:noFill/>
        </p:spPr>
        <p:txBody>
          <a:bodyPr wrap="square">
            <a:spAutoFit/>
          </a:bodyPr>
          <a:lstStyle/>
          <a:p>
            <a:r>
              <a:rPr lang="en-US" sz="800" dirty="0">
                <a:solidFill>
                  <a:schemeClr val="bg1"/>
                </a:solidFill>
                <a:latin typeface="SVN-Gilroy Heavy" panose="00000A00000000000000" pitchFamily="50" charset="0"/>
              </a:rPr>
              <a:t>UNIVERSITY OF INFORMATION TECHNOLOGY</a:t>
            </a:r>
          </a:p>
          <a:p>
            <a:r>
              <a:rPr lang="en-US" sz="800" dirty="0">
                <a:solidFill>
                  <a:schemeClr val="bg1"/>
                </a:solidFill>
                <a:latin typeface="SVN-Gilroy Heavy" panose="00000A00000000000000" pitchFamily="50" charset="0"/>
              </a:rPr>
              <a:t>COURSE:</a:t>
            </a:r>
            <a:r>
              <a:rPr lang="vi-VN" sz="800" dirty="0">
                <a:solidFill>
                  <a:schemeClr val="bg1"/>
                </a:solidFill>
                <a:latin typeface="SVN-Gilroy Heavy" panose="00000A00000000000000" pitchFamily="50" charset="0"/>
              </a:rPr>
              <a:t>COMPUTER VISION</a:t>
            </a:r>
            <a:endParaRPr lang="en-US" sz="800" b="1" dirty="0">
              <a:solidFill>
                <a:schemeClr val="bg1"/>
              </a:solidFill>
              <a:latin typeface="SVN-Gilroy Light" panose="00000400000000000000" pitchFamily="50" charset="0"/>
            </a:endParaRPr>
          </a:p>
          <a:p>
            <a:r>
              <a:rPr lang="en-US" sz="800" dirty="0">
                <a:solidFill>
                  <a:schemeClr val="bg1"/>
                </a:solidFill>
                <a:latin typeface="SVN-Gilroy Heavy" panose="00000A00000000000000" pitchFamily="50" charset="0"/>
              </a:rPr>
              <a:t>CLASS: </a:t>
            </a:r>
            <a:r>
              <a:rPr lang="vi-VN" sz="800" b="1" dirty="0">
                <a:solidFill>
                  <a:schemeClr val="bg1"/>
                </a:solidFill>
                <a:latin typeface="SVN-Gilroy Light" panose="00000400000000000000" pitchFamily="50" charset="0"/>
              </a:rPr>
              <a:t>CS231.Q11</a:t>
            </a:r>
            <a:endParaRPr lang="en-US" sz="800" b="1" dirty="0">
              <a:solidFill>
                <a:schemeClr val="bg1"/>
              </a:solidFill>
              <a:latin typeface="SVN-Gilroy Light" panose="00000400000000000000" pitchFamily="50" charset="0"/>
            </a:endParaRPr>
          </a:p>
        </p:txBody>
      </p:sp>
      <p:sp>
        <p:nvSpPr>
          <p:cNvPr id="31" name="Rectangle: Rounded Corners 30">
            <a:extLst>
              <a:ext uri="{FF2B5EF4-FFF2-40B4-BE49-F238E27FC236}">
                <a16:creationId xmlns:a16="http://schemas.microsoft.com/office/drawing/2014/main" id="{A528C204-411F-7B88-561A-1EFFA2898D35}"/>
              </a:ext>
            </a:extLst>
          </p:cNvPr>
          <p:cNvSpPr/>
          <p:nvPr/>
        </p:nvSpPr>
        <p:spPr>
          <a:xfrm>
            <a:off x="48828" y="24457"/>
            <a:ext cx="12000297" cy="6404273"/>
          </a:xfrm>
          <a:prstGeom prst="roundRect">
            <a:avLst>
              <a:gd name="adj" fmla="val 5890"/>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C9252A79-7644-5BCD-5017-5D034FC1D380}"/>
              </a:ext>
            </a:extLst>
          </p:cNvPr>
          <p:cNvSpPr/>
          <p:nvPr/>
        </p:nvSpPr>
        <p:spPr>
          <a:xfrm>
            <a:off x="-95250" y="-13727061"/>
            <a:ext cx="12382499" cy="13716000"/>
          </a:xfrm>
          <a:prstGeom prst="rect">
            <a:avLst/>
          </a:prstGeom>
          <a:gradFill flip="none" rotWithShape="1">
            <a:gsLst>
              <a:gs pos="0">
                <a:schemeClr val="tx1"/>
              </a:gs>
              <a:gs pos="100000">
                <a:srgbClr val="002060">
                  <a:alpha val="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0600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7ED1E-98AD-24DF-7B80-7303829DDD23}"/>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13221DA8-3297-6802-0691-91BD29DE0C96}"/>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A108388D-0370-6107-C519-6124B1A76AEF}"/>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691B1073-E126-7FC7-AED7-838D050CA91B}"/>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F4D81D47-B41C-4E03-EB99-D420CFC8938C}"/>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1280C4EB-EB19-2252-D680-1602D006FB56}"/>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13FD0F87-05F8-5F5A-C8E8-E31ED49E8F06}"/>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30</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C3FC6C9E-2A60-4DDC-8A64-F299F2C59D6F}"/>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BE3BA579-0C61-5B44-FDD4-A296E5CFD9AE}"/>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FAA418FF-B491-30B2-E2B8-96ACD359AF76}"/>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3. RF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5B55996F-4DE7-D4B7-3284-225623ABEF8A}"/>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67A631EE-0F48-C125-72EB-95333077591F}"/>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08240E27-B4F3-6A65-8655-E562F8DD64F1}"/>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5" name="Picture 4">
            <a:extLst>
              <a:ext uri="{FF2B5EF4-FFF2-40B4-BE49-F238E27FC236}">
                <a16:creationId xmlns:a16="http://schemas.microsoft.com/office/drawing/2014/main" id="{70156D8F-F308-5931-717C-68F6D1C11399}"/>
              </a:ext>
            </a:extLst>
          </p:cNvPr>
          <p:cNvPicPr>
            <a:picLocks noChangeAspect="1"/>
          </p:cNvPicPr>
          <p:nvPr/>
        </p:nvPicPr>
        <p:blipFill>
          <a:blip r:embed="rId4"/>
          <a:stretch>
            <a:fillRect/>
          </a:stretch>
        </p:blipFill>
        <p:spPr>
          <a:xfrm>
            <a:off x="1157005" y="2939672"/>
            <a:ext cx="2314898" cy="2762636"/>
          </a:xfrm>
          <a:prstGeom prst="rect">
            <a:avLst/>
          </a:prstGeom>
        </p:spPr>
      </p:pic>
      <p:pic>
        <p:nvPicPr>
          <p:cNvPr id="15" name="Picture 14">
            <a:extLst>
              <a:ext uri="{FF2B5EF4-FFF2-40B4-BE49-F238E27FC236}">
                <a16:creationId xmlns:a16="http://schemas.microsoft.com/office/drawing/2014/main" id="{71504587-2930-3E19-5AC6-DA5ACADE042A}"/>
              </a:ext>
            </a:extLst>
          </p:cNvPr>
          <p:cNvPicPr>
            <a:picLocks noChangeAspect="1"/>
          </p:cNvPicPr>
          <p:nvPr/>
        </p:nvPicPr>
        <p:blipFill>
          <a:blip r:embed="rId5"/>
          <a:stretch>
            <a:fillRect/>
          </a:stretch>
        </p:blipFill>
        <p:spPr>
          <a:xfrm>
            <a:off x="5023675" y="2844409"/>
            <a:ext cx="2286319" cy="2829320"/>
          </a:xfrm>
          <a:prstGeom prst="rect">
            <a:avLst/>
          </a:prstGeom>
        </p:spPr>
      </p:pic>
      <p:pic>
        <p:nvPicPr>
          <p:cNvPr id="18" name="Picture 17">
            <a:extLst>
              <a:ext uri="{FF2B5EF4-FFF2-40B4-BE49-F238E27FC236}">
                <a16:creationId xmlns:a16="http://schemas.microsoft.com/office/drawing/2014/main" id="{24F32D07-0B30-A590-BFF6-7674EDA7753F}"/>
              </a:ext>
            </a:extLst>
          </p:cNvPr>
          <p:cNvPicPr>
            <a:picLocks noChangeAspect="1"/>
          </p:cNvPicPr>
          <p:nvPr/>
        </p:nvPicPr>
        <p:blipFill>
          <a:blip r:embed="rId6"/>
          <a:stretch>
            <a:fillRect/>
          </a:stretch>
        </p:blipFill>
        <p:spPr>
          <a:xfrm>
            <a:off x="8776112" y="2844409"/>
            <a:ext cx="2276793" cy="2857899"/>
          </a:xfrm>
          <a:prstGeom prst="rect">
            <a:avLst/>
          </a:prstGeom>
        </p:spPr>
      </p:pic>
    </p:spTree>
    <p:extLst>
      <p:ext uri="{BB962C8B-B14F-4D97-AF65-F5344CB8AC3E}">
        <p14:creationId xmlns:p14="http://schemas.microsoft.com/office/powerpoint/2010/main" val="29522894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C0B0B-4A74-2BF3-1B77-DB4017E3CE70}"/>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32D674B7-9BD9-878C-D5AF-1C8EAA2C591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5C6E39EA-7C2E-6BC8-B500-0011513D4172}"/>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0F3F6764-876D-766C-DE5C-0646855DC61C}"/>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957E3C48-FB96-72CA-DACB-A8A2316BCC77}"/>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D486BA96-5A75-7DAE-DAB1-0E029E94AA8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16FA2344-4CDD-3A6B-004E-0C9E98C4E24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31</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EE4ABB6E-9FF7-BF72-B238-2EC47D6D54F8}"/>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A066E905-43F8-6509-67B3-5848D365FC93}"/>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7497CB10-3646-F4DD-177F-4EEFD4FEA1BE}"/>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3. RF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652C4785-8276-9B12-0A5A-83F6F880B2F5}"/>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1089C853-D968-5446-0453-6570FC4685C1}"/>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A667BC0A-B081-D5B1-FF99-4AFE7FFE89F6}"/>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D2FE9F7E-B94B-94EE-EE50-412E92BD3277}"/>
              </a:ext>
            </a:extLst>
          </p:cNvPr>
          <p:cNvPicPr>
            <a:picLocks noChangeAspect="1"/>
          </p:cNvPicPr>
          <p:nvPr/>
        </p:nvPicPr>
        <p:blipFill>
          <a:blip r:embed="rId4"/>
          <a:stretch>
            <a:fillRect/>
          </a:stretch>
        </p:blipFill>
        <p:spPr>
          <a:xfrm>
            <a:off x="1171294" y="2877371"/>
            <a:ext cx="2305372" cy="2753109"/>
          </a:xfrm>
          <a:prstGeom prst="rect">
            <a:avLst/>
          </a:prstGeom>
        </p:spPr>
      </p:pic>
      <p:pic>
        <p:nvPicPr>
          <p:cNvPr id="15" name="Picture 14">
            <a:extLst>
              <a:ext uri="{FF2B5EF4-FFF2-40B4-BE49-F238E27FC236}">
                <a16:creationId xmlns:a16="http://schemas.microsoft.com/office/drawing/2014/main" id="{B8037B56-6F43-B034-FA5C-E1920902DAD9}"/>
              </a:ext>
            </a:extLst>
          </p:cNvPr>
          <p:cNvPicPr>
            <a:picLocks noChangeAspect="1"/>
          </p:cNvPicPr>
          <p:nvPr/>
        </p:nvPicPr>
        <p:blipFill>
          <a:blip r:embed="rId5"/>
          <a:stretch>
            <a:fillRect/>
          </a:stretch>
        </p:blipFill>
        <p:spPr>
          <a:xfrm>
            <a:off x="4914735" y="2791849"/>
            <a:ext cx="2362530" cy="2838846"/>
          </a:xfrm>
          <a:prstGeom prst="rect">
            <a:avLst/>
          </a:prstGeom>
        </p:spPr>
      </p:pic>
      <p:pic>
        <p:nvPicPr>
          <p:cNvPr id="18" name="Picture 17">
            <a:extLst>
              <a:ext uri="{FF2B5EF4-FFF2-40B4-BE49-F238E27FC236}">
                <a16:creationId xmlns:a16="http://schemas.microsoft.com/office/drawing/2014/main" id="{7D32E07E-14BF-B27D-898A-94820F197AC1}"/>
              </a:ext>
            </a:extLst>
          </p:cNvPr>
          <p:cNvPicPr>
            <a:picLocks noChangeAspect="1"/>
          </p:cNvPicPr>
          <p:nvPr/>
        </p:nvPicPr>
        <p:blipFill>
          <a:blip r:embed="rId6"/>
          <a:stretch>
            <a:fillRect/>
          </a:stretch>
        </p:blipFill>
        <p:spPr>
          <a:xfrm>
            <a:off x="8924924" y="2791849"/>
            <a:ext cx="2238687" cy="2848373"/>
          </a:xfrm>
          <a:prstGeom prst="rect">
            <a:avLst/>
          </a:prstGeom>
        </p:spPr>
      </p:pic>
    </p:spTree>
    <p:extLst>
      <p:ext uri="{BB962C8B-B14F-4D97-AF65-F5344CB8AC3E}">
        <p14:creationId xmlns:p14="http://schemas.microsoft.com/office/powerpoint/2010/main" val="4224405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2532A-A0AF-68AE-17CB-340BFD14E7A6}"/>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98F2F4EF-1E7A-F33F-170C-4BBF4766F168}"/>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0317113B-7620-A552-8E85-1A1FC0460D23}"/>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9E491E3A-63C9-C213-C82F-A4967B000FDC}"/>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DC741689-0410-BC46-6131-B2530274B5CB}"/>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08BB8EF0-3590-1F7A-93E4-7A2EB002F320}"/>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33C6166C-61B0-6B8A-4840-E2617B80867F}"/>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32</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ED693161-20F9-5FDF-10B9-CABADA805AB8}"/>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86EFFD83-1C13-DE62-AE1C-BE34DCCA3667}"/>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6BBE0982-5C90-618C-E037-9C426CE89D06}"/>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3. RF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32E4E847-9B51-FDEE-9FF1-BF055D1CE18D}"/>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B9905CA2-E244-9333-7D66-3D59ABA99E6B}"/>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0A18D70B-5215-C3C2-E2BC-D66FE13FB479}"/>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5" name="Picture 4">
            <a:extLst>
              <a:ext uri="{FF2B5EF4-FFF2-40B4-BE49-F238E27FC236}">
                <a16:creationId xmlns:a16="http://schemas.microsoft.com/office/drawing/2014/main" id="{7DF2D849-577E-C721-D0F6-E7AA20F7618A}"/>
              </a:ext>
            </a:extLst>
          </p:cNvPr>
          <p:cNvPicPr>
            <a:picLocks noChangeAspect="1"/>
          </p:cNvPicPr>
          <p:nvPr/>
        </p:nvPicPr>
        <p:blipFill>
          <a:blip r:embed="rId4"/>
          <a:stretch>
            <a:fillRect/>
          </a:stretch>
        </p:blipFill>
        <p:spPr>
          <a:xfrm>
            <a:off x="1438244" y="2882134"/>
            <a:ext cx="2286319" cy="2743583"/>
          </a:xfrm>
          <a:prstGeom prst="rect">
            <a:avLst/>
          </a:prstGeom>
        </p:spPr>
      </p:pic>
      <p:pic>
        <p:nvPicPr>
          <p:cNvPr id="15" name="Picture 14">
            <a:extLst>
              <a:ext uri="{FF2B5EF4-FFF2-40B4-BE49-F238E27FC236}">
                <a16:creationId xmlns:a16="http://schemas.microsoft.com/office/drawing/2014/main" id="{49777EA5-07BF-B94D-090D-D20BBA01D036}"/>
              </a:ext>
            </a:extLst>
          </p:cNvPr>
          <p:cNvPicPr>
            <a:picLocks noChangeAspect="1"/>
          </p:cNvPicPr>
          <p:nvPr/>
        </p:nvPicPr>
        <p:blipFill>
          <a:blip r:embed="rId5"/>
          <a:stretch>
            <a:fillRect/>
          </a:stretch>
        </p:blipFill>
        <p:spPr>
          <a:xfrm>
            <a:off x="5028438" y="2791849"/>
            <a:ext cx="2276793" cy="2829320"/>
          </a:xfrm>
          <a:prstGeom prst="rect">
            <a:avLst/>
          </a:prstGeom>
        </p:spPr>
      </p:pic>
      <p:pic>
        <p:nvPicPr>
          <p:cNvPr id="18" name="Picture 17">
            <a:extLst>
              <a:ext uri="{FF2B5EF4-FFF2-40B4-BE49-F238E27FC236}">
                <a16:creationId xmlns:a16="http://schemas.microsoft.com/office/drawing/2014/main" id="{7C9370DA-6002-269C-9C62-F116D9DEA06E}"/>
              </a:ext>
            </a:extLst>
          </p:cNvPr>
          <p:cNvPicPr>
            <a:picLocks noChangeAspect="1"/>
          </p:cNvPicPr>
          <p:nvPr/>
        </p:nvPicPr>
        <p:blipFill>
          <a:blip r:embed="rId6"/>
          <a:stretch>
            <a:fillRect/>
          </a:stretch>
        </p:blipFill>
        <p:spPr>
          <a:xfrm>
            <a:off x="9024057" y="2739454"/>
            <a:ext cx="2248214" cy="2934109"/>
          </a:xfrm>
          <a:prstGeom prst="rect">
            <a:avLst/>
          </a:prstGeom>
        </p:spPr>
      </p:pic>
    </p:spTree>
    <p:extLst>
      <p:ext uri="{BB962C8B-B14F-4D97-AF65-F5344CB8AC3E}">
        <p14:creationId xmlns:p14="http://schemas.microsoft.com/office/powerpoint/2010/main" val="591980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DFD62-65F8-DAB0-CA07-C52F30FB9F14}"/>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6F7B6A8E-F875-C279-2288-D1058ECC8675}"/>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B5BEC49C-9389-0877-E8AA-802ECCE3DA1E}"/>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C4DFA3DE-4C41-2552-F609-8B18F4F80AC7}"/>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718DFE50-36E2-8F39-CB49-58847212E72A}"/>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DA55B5BE-8870-7770-A3E4-E005E886AB91}"/>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94D87DDE-7911-C1B9-1D44-D9D8CFD1FE28}"/>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33</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3FD50ECD-355B-C9F8-25E7-45EB9B9C6188}"/>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461E3463-CA16-D827-219C-4E7ADFF31DD4}"/>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BD2F3EF0-5DD4-F661-7A4A-59A1D685C3C8}"/>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4</a:t>
            </a:r>
            <a:r>
              <a:rPr lang="vi-VN" sz="2000" b="1" dirty="0">
                <a:latin typeface="Aptos Display" panose="020B0004020202020204" pitchFamily="34" charset="0"/>
              </a:rPr>
              <a:t>. RF + </a:t>
            </a:r>
            <a:r>
              <a:rPr lang="en-US" sz="2000" b="1" dirty="0">
                <a:latin typeface="Aptos Display" panose="020B0004020202020204" pitchFamily="34" charset="0"/>
              </a:rPr>
              <a:t>SIFT</a:t>
            </a:r>
          </a:p>
        </p:txBody>
      </p:sp>
      <p:sp>
        <p:nvSpPr>
          <p:cNvPr id="21" name="TextBox 20">
            <a:extLst>
              <a:ext uri="{FF2B5EF4-FFF2-40B4-BE49-F238E27FC236}">
                <a16:creationId xmlns:a16="http://schemas.microsoft.com/office/drawing/2014/main" id="{8381DC2F-EB7B-CF8C-0BC6-8937F8AA8F09}"/>
              </a:ext>
            </a:extLst>
          </p:cNvPr>
          <p:cNvSpPr txBox="1"/>
          <p:nvPr/>
        </p:nvSpPr>
        <p:spPr>
          <a:xfrm>
            <a:off x="895099" y="2725563"/>
            <a:ext cx="4890395" cy="369332"/>
          </a:xfrm>
          <a:prstGeom prst="rect">
            <a:avLst/>
          </a:prstGeom>
          <a:noFill/>
        </p:spPr>
        <p:txBody>
          <a:bodyPr wrap="square">
            <a:spAutoFit/>
          </a:bodyPr>
          <a:lstStyle/>
          <a:p>
            <a:r>
              <a:rPr lang="vi-VN" dirty="0">
                <a:latin typeface="Aptos Display" panose="020B0004020202020204" pitchFamily="34" charset="0"/>
              </a:rPr>
              <a:t>vocab_size = </a:t>
            </a:r>
            <a:r>
              <a:rPr lang="en-US" dirty="0">
                <a:latin typeface="Aptos Display" panose="020B0004020202020204" pitchFamily="34" charset="0"/>
              </a:rPr>
              <a:t>1</a:t>
            </a:r>
            <a:r>
              <a:rPr lang="vi-VN" dirty="0">
                <a:latin typeface="Aptos Display" panose="020B0004020202020204" pitchFamily="34" charset="0"/>
              </a:rPr>
              <a:t>00</a:t>
            </a:r>
          </a:p>
        </p:txBody>
      </p:sp>
      <p:sp>
        <p:nvSpPr>
          <p:cNvPr id="30" name="Rectangle 29">
            <a:extLst>
              <a:ext uri="{FF2B5EF4-FFF2-40B4-BE49-F238E27FC236}">
                <a16:creationId xmlns:a16="http://schemas.microsoft.com/office/drawing/2014/main" id="{B1BB3F9E-818E-3978-3E93-C0DE1B12965F}"/>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3034D6A5-8042-1622-EAC8-EB8E26DF019B}"/>
              </a:ext>
            </a:extLst>
          </p:cNvPr>
          <p:cNvSpPr txBox="1"/>
          <p:nvPr/>
        </p:nvSpPr>
        <p:spPr>
          <a:xfrm>
            <a:off x="895099" y="4467996"/>
            <a:ext cx="4890395" cy="1477328"/>
          </a:xfrm>
          <a:prstGeom prst="rect">
            <a:avLst/>
          </a:prstGeom>
          <a:noFill/>
        </p:spPr>
        <p:txBody>
          <a:bodyPr wrap="square">
            <a:spAutoFit/>
          </a:bodyPr>
          <a:lstStyle/>
          <a:p>
            <a:r>
              <a:rPr lang="en-US" dirty="0" err="1">
                <a:latin typeface="Aptos Display" panose="020B0004020202020204" pitchFamily="34" charset="0"/>
              </a:rPr>
              <a:t>n_estimators</a:t>
            </a:r>
            <a:r>
              <a:rPr lang="en-US" dirty="0">
                <a:latin typeface="Aptos Display" panose="020B0004020202020204" pitchFamily="34" charset="0"/>
              </a:rPr>
              <a:t> =  223</a:t>
            </a:r>
          </a:p>
          <a:p>
            <a:r>
              <a:rPr lang="en-US" dirty="0" err="1">
                <a:latin typeface="Aptos Display" panose="020B0004020202020204" pitchFamily="34" charset="0"/>
              </a:rPr>
              <a:t>max_depth</a:t>
            </a:r>
            <a:r>
              <a:rPr lang="en-US" dirty="0">
                <a:latin typeface="Aptos Display" panose="020B0004020202020204" pitchFamily="34" charset="0"/>
              </a:rPr>
              <a:t> = 21</a:t>
            </a:r>
          </a:p>
          <a:p>
            <a:r>
              <a:rPr lang="en-US" dirty="0" err="1">
                <a:latin typeface="Aptos Display" panose="020B0004020202020204" pitchFamily="34" charset="0"/>
              </a:rPr>
              <a:t>min_samples_split</a:t>
            </a:r>
            <a:r>
              <a:rPr lang="en-US" dirty="0">
                <a:latin typeface="Aptos Display" panose="020B0004020202020204" pitchFamily="34" charset="0"/>
              </a:rPr>
              <a:t> = 4</a:t>
            </a:r>
          </a:p>
          <a:p>
            <a:r>
              <a:rPr lang="en-US" dirty="0" err="1">
                <a:latin typeface="Aptos Display" panose="020B0004020202020204" pitchFamily="34" charset="0"/>
              </a:rPr>
              <a:t>min_samples_leaf</a:t>
            </a:r>
            <a:r>
              <a:rPr lang="en-US" dirty="0">
                <a:latin typeface="Aptos Display" panose="020B0004020202020204" pitchFamily="34" charset="0"/>
              </a:rPr>
              <a:t> = 1</a:t>
            </a:r>
          </a:p>
          <a:p>
            <a:r>
              <a:rPr lang="en-US" dirty="0" err="1">
                <a:latin typeface="Aptos Display" panose="020B0004020202020204" pitchFamily="34" charset="0"/>
              </a:rPr>
              <a:t>max_features</a:t>
            </a:r>
            <a:r>
              <a:rPr lang="en-US" dirty="0">
                <a:latin typeface="Aptos Display" panose="020B0004020202020204" pitchFamily="34" charset="0"/>
              </a:rPr>
              <a:t> = log2</a:t>
            </a:r>
            <a:endParaRPr lang="vi-VN" dirty="0">
              <a:latin typeface="Aptos Display" panose="020B0004020202020204" pitchFamily="34" charset="0"/>
            </a:endParaRPr>
          </a:p>
        </p:txBody>
      </p:sp>
      <p:sp>
        <p:nvSpPr>
          <p:cNvPr id="20" name="TextBox 19">
            <a:extLst>
              <a:ext uri="{FF2B5EF4-FFF2-40B4-BE49-F238E27FC236}">
                <a16:creationId xmlns:a16="http://schemas.microsoft.com/office/drawing/2014/main" id="{EF85DDEE-365B-3FD7-CCE9-4088C88EEEEB}"/>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SIFT</a:t>
            </a:r>
          </a:p>
        </p:txBody>
      </p:sp>
      <p:sp>
        <p:nvSpPr>
          <p:cNvPr id="22" name="TextBox 21">
            <a:extLst>
              <a:ext uri="{FF2B5EF4-FFF2-40B4-BE49-F238E27FC236}">
                <a16:creationId xmlns:a16="http://schemas.microsoft.com/office/drawing/2014/main" id="{0A8E3D84-4BA0-046A-6B21-1C8E5B5BB0CD}"/>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RF</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486CCA08-6742-1458-4953-FE567F54C083}"/>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1</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52C52C23-736B-3CD4-FA27-235C5514EF7B}"/>
              </a:ext>
            </a:extLst>
          </p:cNvPr>
          <p:cNvSpPr txBox="1"/>
          <p:nvPr/>
        </p:nvSpPr>
        <p:spPr>
          <a:xfrm>
            <a:off x="4912538" y="4924520"/>
            <a:ext cx="6006426" cy="646331"/>
          </a:xfrm>
          <a:prstGeom prst="rect">
            <a:avLst/>
          </a:prstGeom>
          <a:noFill/>
        </p:spPr>
        <p:txBody>
          <a:bodyPr wrap="square">
            <a:spAutoFit/>
          </a:bodyPr>
          <a:lstStyle/>
          <a:p>
            <a:r>
              <a:rPr lang="en-US" dirty="0" err="1">
                <a:latin typeface="Aptos Display" panose="020B0004020202020204" pitchFamily="34" charset="0"/>
              </a:rPr>
              <a:t>vocab_size</a:t>
            </a:r>
            <a:r>
              <a:rPr lang="en-US" dirty="0">
                <a:latin typeface="Aptos Display" panose="020B0004020202020204" pitchFamily="34" charset="0"/>
              </a:rPr>
              <a:t> = 100: RF </a:t>
            </a:r>
            <a:r>
              <a:rPr lang="en-US" dirty="0" err="1">
                <a:latin typeface="Aptos Display" panose="020B0004020202020204" pitchFamily="34" charset="0"/>
              </a:rPr>
              <a:t>học</a:t>
            </a:r>
            <a:r>
              <a:rPr lang="en-US" dirty="0">
                <a:latin typeface="Aptos Display" panose="020B0004020202020204" pitchFamily="34" charset="0"/>
              </a:rPr>
              <a:t> </a:t>
            </a:r>
            <a:r>
              <a:rPr lang="en-US" dirty="0" err="1">
                <a:latin typeface="Aptos Display" panose="020B0004020202020204" pitchFamily="34" charset="0"/>
              </a:rPr>
              <a:t>tốt</a:t>
            </a:r>
            <a:r>
              <a:rPr lang="en-US" dirty="0">
                <a:latin typeface="Aptos Display" panose="020B0004020202020204" pitchFamily="34" charset="0"/>
              </a:rPr>
              <a:t> </a:t>
            </a:r>
            <a:r>
              <a:rPr lang="en-US" dirty="0" err="1">
                <a:latin typeface="Aptos Display" panose="020B0004020202020204" pitchFamily="34" charset="0"/>
              </a:rPr>
              <a:t>đặc</a:t>
            </a:r>
            <a:r>
              <a:rPr lang="en-US" dirty="0">
                <a:latin typeface="Aptos Display" panose="020B0004020202020204" pitchFamily="34" charset="0"/>
              </a:rPr>
              <a:t> </a:t>
            </a:r>
            <a:r>
              <a:rPr lang="en-US" dirty="0" err="1">
                <a:latin typeface="Aptos Display" panose="020B0004020202020204" pitchFamily="34" charset="0"/>
              </a:rPr>
              <a:t>trưng</a:t>
            </a:r>
            <a:r>
              <a:rPr lang="en-US" dirty="0">
                <a:latin typeface="Aptos Display" panose="020B0004020202020204" pitchFamily="34" charset="0"/>
              </a:rPr>
              <a:t> SIFT chi </a:t>
            </a:r>
            <a:r>
              <a:rPr lang="en-US" dirty="0" err="1">
                <a:latin typeface="Aptos Display" panose="020B0004020202020204" pitchFamily="34" charset="0"/>
              </a:rPr>
              <a:t>tiết</a:t>
            </a:r>
            <a:r>
              <a:rPr lang="en-US" dirty="0">
                <a:latin typeface="Aptos Display" panose="020B0004020202020204" pitchFamily="34" charset="0"/>
              </a:rPr>
              <a:t>, accuracy </a:t>
            </a:r>
            <a:r>
              <a:rPr lang="en-US" dirty="0" err="1">
                <a:latin typeface="Aptos Display" panose="020B0004020202020204" pitchFamily="34" charset="0"/>
              </a:rPr>
              <a:t>và</a:t>
            </a:r>
            <a:r>
              <a:rPr lang="en-US" dirty="0">
                <a:latin typeface="Aptos Display" panose="020B0004020202020204" pitchFamily="34" charset="0"/>
              </a:rPr>
              <a:t> F1-score </a:t>
            </a:r>
            <a:r>
              <a:rPr lang="en-US" dirty="0" err="1">
                <a:latin typeface="Aptos Display" panose="020B0004020202020204" pitchFamily="34" charset="0"/>
              </a:rPr>
              <a:t>cao</a:t>
            </a:r>
            <a:r>
              <a:rPr lang="en-US" dirty="0">
                <a:latin typeface="Aptos Display" panose="020B0004020202020204" pitchFamily="34" charset="0"/>
              </a:rPr>
              <a:t>, model </a:t>
            </a:r>
            <a:r>
              <a:rPr lang="en-US" dirty="0" err="1">
                <a:latin typeface="Aptos Display" panose="020B0004020202020204" pitchFamily="34" charset="0"/>
              </a:rPr>
              <a:t>linh</a:t>
            </a:r>
            <a:r>
              <a:rPr lang="en-US" dirty="0">
                <a:latin typeface="Aptos Display" panose="020B0004020202020204" pitchFamily="34" charset="0"/>
              </a:rPr>
              <a:t> </a:t>
            </a:r>
            <a:r>
              <a:rPr lang="en-US" dirty="0" err="1">
                <a:latin typeface="Aptos Display" panose="020B0004020202020204" pitchFamily="34" charset="0"/>
              </a:rPr>
              <a:t>hoạt</a:t>
            </a:r>
            <a:r>
              <a:rPr lang="en-US" dirty="0">
                <a:latin typeface="Aptos Display" panose="020B0004020202020204" pitchFamily="34" charset="0"/>
              </a:rPr>
              <a:t>.</a:t>
            </a:r>
          </a:p>
        </p:txBody>
      </p:sp>
      <p:sp>
        <p:nvSpPr>
          <p:cNvPr id="24" name="Arrow: Right 23">
            <a:extLst>
              <a:ext uri="{FF2B5EF4-FFF2-40B4-BE49-F238E27FC236}">
                <a16:creationId xmlns:a16="http://schemas.microsoft.com/office/drawing/2014/main" id="{441EAE6D-DA72-A9C4-68DF-32DC88FA69D8}"/>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4" name="Picture 3" descr="A table with numbers and a few words&#10;&#10;AI-generated content may be incorrect.">
            <a:extLst>
              <a:ext uri="{FF2B5EF4-FFF2-40B4-BE49-F238E27FC236}">
                <a16:creationId xmlns:a16="http://schemas.microsoft.com/office/drawing/2014/main" id="{608806BA-F189-D5A3-7B8D-B36053147F47}"/>
              </a:ext>
            </a:extLst>
          </p:cNvPr>
          <p:cNvPicPr>
            <a:picLocks noChangeAspect="1"/>
          </p:cNvPicPr>
          <p:nvPr/>
        </p:nvPicPr>
        <p:blipFill>
          <a:blip r:embed="rId4"/>
          <a:stretch>
            <a:fillRect/>
          </a:stretch>
        </p:blipFill>
        <p:spPr>
          <a:xfrm>
            <a:off x="4995401" y="1770625"/>
            <a:ext cx="5577205" cy="2997200"/>
          </a:xfrm>
          <a:prstGeom prst="rect">
            <a:avLst/>
          </a:prstGeom>
        </p:spPr>
      </p:pic>
    </p:spTree>
    <p:extLst>
      <p:ext uri="{BB962C8B-B14F-4D97-AF65-F5344CB8AC3E}">
        <p14:creationId xmlns:p14="http://schemas.microsoft.com/office/powerpoint/2010/main" val="18172645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3DAF-AC63-631F-EE11-7518871233E6}"/>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D9D7812C-E3D0-D4A3-2D70-B661F5E9D89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E20FDD1E-3470-2AA0-02BD-78CA90184111}"/>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E816CF41-95F1-0C0F-FAF8-FC7CF099F466}"/>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A64266E8-412E-5477-101C-C13CFD64A564}"/>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D86B3C47-F64D-BC65-CC3C-939933B94F24}"/>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9DC60298-08DC-1E72-1612-D5BE5D173693}"/>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34</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051E18BA-20D1-1520-9B60-59AA99EC6B07}"/>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26A49036-D0D0-8A01-C4F1-5A634C5D42D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CC28E9D9-CDD0-3866-515E-60BD52037079}"/>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4</a:t>
            </a:r>
            <a:r>
              <a:rPr lang="vi-VN" sz="2000" b="1" dirty="0">
                <a:latin typeface="Aptos Display" panose="020B0004020202020204" pitchFamily="34" charset="0"/>
              </a:rPr>
              <a:t>. RF + </a:t>
            </a:r>
            <a:r>
              <a:rPr lang="en-US" sz="2000" b="1" dirty="0">
                <a:latin typeface="Aptos Display" panose="020B0004020202020204" pitchFamily="34" charset="0"/>
              </a:rPr>
              <a:t>SIFT</a:t>
            </a:r>
          </a:p>
        </p:txBody>
      </p:sp>
      <p:sp>
        <p:nvSpPr>
          <p:cNvPr id="21" name="TextBox 20">
            <a:extLst>
              <a:ext uri="{FF2B5EF4-FFF2-40B4-BE49-F238E27FC236}">
                <a16:creationId xmlns:a16="http://schemas.microsoft.com/office/drawing/2014/main" id="{E88AA3CF-5F1C-215D-01CF-3C8181912CA7}"/>
              </a:ext>
            </a:extLst>
          </p:cNvPr>
          <p:cNvSpPr txBox="1"/>
          <p:nvPr/>
        </p:nvSpPr>
        <p:spPr>
          <a:xfrm>
            <a:off x="895099" y="2725563"/>
            <a:ext cx="4890395" cy="369332"/>
          </a:xfrm>
          <a:prstGeom prst="rect">
            <a:avLst/>
          </a:prstGeom>
          <a:noFill/>
        </p:spPr>
        <p:txBody>
          <a:bodyPr wrap="square">
            <a:spAutoFit/>
          </a:bodyPr>
          <a:lstStyle/>
          <a:p>
            <a:r>
              <a:rPr lang="vi-VN" dirty="0">
                <a:latin typeface="Aptos Display" panose="020B0004020202020204" pitchFamily="34" charset="0"/>
              </a:rPr>
              <a:t>vocab_size = </a:t>
            </a:r>
            <a:r>
              <a:rPr lang="en-US" dirty="0">
                <a:latin typeface="Aptos Display" panose="020B0004020202020204" pitchFamily="34" charset="0"/>
              </a:rPr>
              <a:t>2</a:t>
            </a:r>
            <a:r>
              <a:rPr lang="vi-VN" dirty="0">
                <a:latin typeface="Aptos Display" panose="020B0004020202020204" pitchFamily="34" charset="0"/>
              </a:rPr>
              <a:t>00</a:t>
            </a:r>
          </a:p>
        </p:txBody>
      </p:sp>
      <p:sp>
        <p:nvSpPr>
          <p:cNvPr id="30" name="Rectangle 29">
            <a:extLst>
              <a:ext uri="{FF2B5EF4-FFF2-40B4-BE49-F238E27FC236}">
                <a16:creationId xmlns:a16="http://schemas.microsoft.com/office/drawing/2014/main" id="{7CB6933F-D1AA-A05E-2946-35FB06E00F70}"/>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D9495792-7908-68BC-4BE6-20B719368321}"/>
              </a:ext>
            </a:extLst>
          </p:cNvPr>
          <p:cNvSpPr txBox="1"/>
          <p:nvPr/>
        </p:nvSpPr>
        <p:spPr>
          <a:xfrm>
            <a:off x="895099" y="4467996"/>
            <a:ext cx="4890395" cy="1477328"/>
          </a:xfrm>
          <a:prstGeom prst="rect">
            <a:avLst/>
          </a:prstGeom>
          <a:noFill/>
        </p:spPr>
        <p:txBody>
          <a:bodyPr wrap="square">
            <a:spAutoFit/>
          </a:bodyPr>
          <a:lstStyle/>
          <a:p>
            <a:r>
              <a:rPr lang="en-US" dirty="0" err="1">
                <a:latin typeface="Aptos Display" panose="020B0004020202020204" pitchFamily="34" charset="0"/>
              </a:rPr>
              <a:t>n_estimators</a:t>
            </a:r>
            <a:r>
              <a:rPr lang="en-US" dirty="0">
                <a:latin typeface="Aptos Display" panose="020B0004020202020204" pitchFamily="34" charset="0"/>
              </a:rPr>
              <a:t> =  155</a:t>
            </a:r>
          </a:p>
          <a:p>
            <a:r>
              <a:rPr lang="en-US" dirty="0" err="1">
                <a:latin typeface="Aptos Display" panose="020B0004020202020204" pitchFamily="34" charset="0"/>
              </a:rPr>
              <a:t>max_depth</a:t>
            </a:r>
            <a:r>
              <a:rPr lang="en-US" dirty="0">
                <a:latin typeface="Aptos Display" panose="020B0004020202020204" pitchFamily="34" charset="0"/>
              </a:rPr>
              <a:t> = 15</a:t>
            </a:r>
          </a:p>
          <a:p>
            <a:r>
              <a:rPr lang="en-US" dirty="0" err="1">
                <a:latin typeface="Aptos Display" panose="020B0004020202020204" pitchFamily="34" charset="0"/>
              </a:rPr>
              <a:t>min_samples_split</a:t>
            </a:r>
            <a:r>
              <a:rPr lang="en-US" dirty="0">
                <a:latin typeface="Aptos Display" panose="020B0004020202020204" pitchFamily="34" charset="0"/>
              </a:rPr>
              <a:t> = 6</a:t>
            </a:r>
          </a:p>
          <a:p>
            <a:r>
              <a:rPr lang="en-US" dirty="0" err="1">
                <a:latin typeface="Aptos Display" panose="020B0004020202020204" pitchFamily="34" charset="0"/>
              </a:rPr>
              <a:t>min_samples_leaf</a:t>
            </a:r>
            <a:r>
              <a:rPr lang="en-US" dirty="0">
                <a:latin typeface="Aptos Display" panose="020B0004020202020204" pitchFamily="34" charset="0"/>
              </a:rPr>
              <a:t> = 1</a:t>
            </a:r>
          </a:p>
          <a:p>
            <a:r>
              <a:rPr lang="en-US" dirty="0" err="1">
                <a:latin typeface="Aptos Display" panose="020B0004020202020204" pitchFamily="34" charset="0"/>
              </a:rPr>
              <a:t>max_features</a:t>
            </a:r>
            <a:r>
              <a:rPr lang="en-US" dirty="0">
                <a:latin typeface="Aptos Display" panose="020B0004020202020204" pitchFamily="34" charset="0"/>
              </a:rPr>
              <a:t> = log2</a:t>
            </a:r>
            <a:endParaRPr lang="vi-VN" dirty="0">
              <a:latin typeface="Aptos Display" panose="020B0004020202020204" pitchFamily="34" charset="0"/>
            </a:endParaRPr>
          </a:p>
        </p:txBody>
      </p:sp>
      <p:sp>
        <p:nvSpPr>
          <p:cNvPr id="20" name="TextBox 19">
            <a:extLst>
              <a:ext uri="{FF2B5EF4-FFF2-40B4-BE49-F238E27FC236}">
                <a16:creationId xmlns:a16="http://schemas.microsoft.com/office/drawing/2014/main" id="{09849F7D-6AAD-EB99-287E-B01A6C15E4D2}"/>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SIFT</a:t>
            </a:r>
          </a:p>
        </p:txBody>
      </p:sp>
      <p:sp>
        <p:nvSpPr>
          <p:cNvPr id="22" name="TextBox 21">
            <a:extLst>
              <a:ext uri="{FF2B5EF4-FFF2-40B4-BE49-F238E27FC236}">
                <a16:creationId xmlns:a16="http://schemas.microsoft.com/office/drawing/2014/main" id="{6FB52AAA-EC72-FCC1-0FCA-BC1D25DCFD64}"/>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RF</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AAB441D7-CB53-B911-1BBA-04D4BCD39977}"/>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2</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01C5FD40-9E48-8349-6560-3EB7DE3FD8A2}"/>
              </a:ext>
            </a:extLst>
          </p:cNvPr>
          <p:cNvSpPr txBox="1"/>
          <p:nvPr/>
        </p:nvSpPr>
        <p:spPr>
          <a:xfrm>
            <a:off x="4912538" y="4924520"/>
            <a:ext cx="6006426" cy="923330"/>
          </a:xfrm>
          <a:prstGeom prst="rect">
            <a:avLst/>
          </a:prstGeom>
          <a:noFill/>
        </p:spPr>
        <p:txBody>
          <a:bodyPr wrap="square">
            <a:spAutoFit/>
          </a:bodyPr>
          <a:lstStyle/>
          <a:p>
            <a:r>
              <a:rPr lang="en-US" dirty="0" err="1">
                <a:latin typeface="Aptos Display" panose="020B0004020202020204" pitchFamily="34" charset="0"/>
              </a:rPr>
              <a:t>vocab_size</a:t>
            </a:r>
            <a:r>
              <a:rPr lang="en-US" dirty="0">
                <a:latin typeface="Aptos Display" panose="020B0004020202020204" pitchFamily="34" charset="0"/>
              </a:rPr>
              <a:t> = 200: </a:t>
            </a:r>
            <a:r>
              <a:rPr lang="en-US" dirty="0" err="1">
                <a:latin typeface="Aptos Display" panose="020B0004020202020204" pitchFamily="34" charset="0"/>
              </a:rPr>
              <a:t>giảm</a:t>
            </a:r>
            <a:r>
              <a:rPr lang="en-US" dirty="0">
                <a:latin typeface="Aptos Display" panose="020B0004020202020204" pitchFamily="34" charset="0"/>
              </a:rPr>
              <a:t> depth </a:t>
            </a:r>
            <a:r>
              <a:rPr lang="en-US" dirty="0" err="1">
                <a:latin typeface="Aptos Display" panose="020B0004020202020204" pitchFamily="34" charset="0"/>
              </a:rPr>
              <a:t>và</a:t>
            </a:r>
            <a:r>
              <a:rPr lang="en-US" dirty="0">
                <a:latin typeface="Aptos Display" panose="020B0004020202020204" pitchFamily="34" charset="0"/>
              </a:rPr>
              <a:t> </a:t>
            </a:r>
            <a:r>
              <a:rPr lang="en-US" dirty="0" err="1">
                <a:latin typeface="Aptos Display" panose="020B0004020202020204" pitchFamily="34" charset="0"/>
              </a:rPr>
              <a:t>số</a:t>
            </a:r>
            <a:r>
              <a:rPr lang="en-US" dirty="0">
                <a:latin typeface="Aptos Display" panose="020B0004020202020204" pitchFamily="34" charset="0"/>
              </a:rPr>
              <a:t> </a:t>
            </a:r>
            <a:r>
              <a:rPr lang="en-US" dirty="0" err="1">
                <a:latin typeface="Aptos Display" panose="020B0004020202020204" pitchFamily="34" charset="0"/>
              </a:rPr>
              <a:t>cây</a:t>
            </a:r>
            <a:r>
              <a:rPr lang="en-US" dirty="0">
                <a:latin typeface="Aptos Display" panose="020B0004020202020204" pitchFamily="34" charset="0"/>
              </a:rPr>
              <a:t>, F1-score </a:t>
            </a:r>
            <a:r>
              <a:rPr lang="vi-VN" dirty="0">
                <a:latin typeface="Aptos Display" panose="020B0004020202020204" pitchFamily="34" charset="0"/>
              </a:rPr>
              <a:t>cao, chứng tỏ việc tăng lượng từ vựng giúp bao quát tốt hơn các vi cấu trúc lỗi, bù đắp cho việc giảm độ phức tạp của mô hình</a:t>
            </a:r>
            <a:endParaRPr lang="en-US" dirty="0">
              <a:latin typeface="Aptos Display" panose="020B0004020202020204" pitchFamily="34" charset="0"/>
            </a:endParaRPr>
          </a:p>
        </p:txBody>
      </p:sp>
      <p:sp>
        <p:nvSpPr>
          <p:cNvPr id="24" name="Arrow: Right 23">
            <a:extLst>
              <a:ext uri="{FF2B5EF4-FFF2-40B4-BE49-F238E27FC236}">
                <a16:creationId xmlns:a16="http://schemas.microsoft.com/office/drawing/2014/main" id="{E1DE31B6-A249-9839-3E0C-8C365D2F0FD1}"/>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3" name="Picture 2" descr="A table with numbers and a few words&#10;&#10;AI-generated content may be incorrect.">
            <a:extLst>
              <a:ext uri="{FF2B5EF4-FFF2-40B4-BE49-F238E27FC236}">
                <a16:creationId xmlns:a16="http://schemas.microsoft.com/office/drawing/2014/main" id="{53016220-4B57-0561-BA25-57C50185482C}"/>
              </a:ext>
            </a:extLst>
          </p:cNvPr>
          <p:cNvPicPr>
            <a:picLocks noChangeAspect="1"/>
          </p:cNvPicPr>
          <p:nvPr/>
        </p:nvPicPr>
        <p:blipFill>
          <a:blip r:embed="rId4"/>
          <a:stretch>
            <a:fillRect/>
          </a:stretch>
        </p:blipFill>
        <p:spPr>
          <a:xfrm>
            <a:off x="4995401" y="1770625"/>
            <a:ext cx="5577205" cy="2891790"/>
          </a:xfrm>
          <a:prstGeom prst="rect">
            <a:avLst/>
          </a:prstGeom>
        </p:spPr>
      </p:pic>
    </p:spTree>
    <p:extLst>
      <p:ext uri="{BB962C8B-B14F-4D97-AF65-F5344CB8AC3E}">
        <p14:creationId xmlns:p14="http://schemas.microsoft.com/office/powerpoint/2010/main" val="32854073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BCE28-C50C-4FA8-6694-B71B15FA53D0}"/>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21BE6C85-4815-2DEE-FE31-99DAE2AA9A4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69959AE3-95EA-C327-8095-65777262A096}"/>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28C3A11F-5CFA-8F89-A857-A52934E488C8}"/>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0B1C17DB-40B1-C849-1025-7D80AA0CFEE2}"/>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4D93E511-5E06-656F-F28F-65A66114D2D1}"/>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AC6B340D-DE5D-B525-8956-B8ABF8A02BDA}"/>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35</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1C00DF81-FCB9-4CDA-AE61-BA64470FD960}"/>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A1BA3028-A414-4D91-A430-A7133F682DEF}"/>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D785CACA-FE5E-650A-5A1D-864FF4B051A0}"/>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4</a:t>
            </a:r>
            <a:r>
              <a:rPr lang="vi-VN" sz="2000" b="1" dirty="0">
                <a:latin typeface="Aptos Display" panose="020B0004020202020204" pitchFamily="34" charset="0"/>
              </a:rPr>
              <a:t>. RF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66893A50-0CA1-7BF0-132B-195EBC5CC36F}"/>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3B220B5A-24DD-4842-611A-EFF82776016B}"/>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DD0F5A7E-39C2-0086-2A36-F95839A6D54A}"/>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5" name="Picture 4">
            <a:extLst>
              <a:ext uri="{FF2B5EF4-FFF2-40B4-BE49-F238E27FC236}">
                <a16:creationId xmlns:a16="http://schemas.microsoft.com/office/drawing/2014/main" id="{F59E4067-1934-EAC6-2846-068BBA8FD0E7}"/>
              </a:ext>
            </a:extLst>
          </p:cNvPr>
          <p:cNvPicPr>
            <a:picLocks noChangeAspect="1"/>
          </p:cNvPicPr>
          <p:nvPr/>
        </p:nvPicPr>
        <p:blipFill>
          <a:blip r:embed="rId4"/>
          <a:stretch>
            <a:fillRect/>
          </a:stretch>
        </p:blipFill>
        <p:spPr>
          <a:xfrm>
            <a:off x="1408263" y="2786872"/>
            <a:ext cx="2305372" cy="2772162"/>
          </a:xfrm>
          <a:prstGeom prst="rect">
            <a:avLst/>
          </a:prstGeom>
        </p:spPr>
      </p:pic>
      <p:pic>
        <p:nvPicPr>
          <p:cNvPr id="15" name="Picture 14">
            <a:extLst>
              <a:ext uri="{FF2B5EF4-FFF2-40B4-BE49-F238E27FC236}">
                <a16:creationId xmlns:a16="http://schemas.microsoft.com/office/drawing/2014/main" id="{FD94B675-E291-35ED-7101-E736D1F54FE3}"/>
              </a:ext>
            </a:extLst>
          </p:cNvPr>
          <p:cNvPicPr>
            <a:picLocks noChangeAspect="1"/>
          </p:cNvPicPr>
          <p:nvPr/>
        </p:nvPicPr>
        <p:blipFill>
          <a:blip r:embed="rId5"/>
          <a:stretch>
            <a:fillRect/>
          </a:stretch>
        </p:blipFill>
        <p:spPr>
          <a:xfrm>
            <a:off x="5023015" y="2672556"/>
            <a:ext cx="2276793" cy="2886478"/>
          </a:xfrm>
          <a:prstGeom prst="rect">
            <a:avLst/>
          </a:prstGeom>
        </p:spPr>
      </p:pic>
      <p:pic>
        <p:nvPicPr>
          <p:cNvPr id="18" name="Picture 17">
            <a:extLst>
              <a:ext uri="{FF2B5EF4-FFF2-40B4-BE49-F238E27FC236}">
                <a16:creationId xmlns:a16="http://schemas.microsoft.com/office/drawing/2014/main" id="{807C691D-7C86-5F6C-B514-11A3250A1347}"/>
              </a:ext>
            </a:extLst>
          </p:cNvPr>
          <p:cNvPicPr>
            <a:picLocks noChangeAspect="1"/>
          </p:cNvPicPr>
          <p:nvPr/>
        </p:nvPicPr>
        <p:blipFill>
          <a:blip r:embed="rId6"/>
          <a:stretch>
            <a:fillRect/>
          </a:stretch>
        </p:blipFill>
        <p:spPr>
          <a:xfrm>
            <a:off x="8747534" y="2701135"/>
            <a:ext cx="2295845" cy="2829320"/>
          </a:xfrm>
          <a:prstGeom prst="rect">
            <a:avLst/>
          </a:prstGeom>
        </p:spPr>
      </p:pic>
    </p:spTree>
    <p:extLst>
      <p:ext uri="{BB962C8B-B14F-4D97-AF65-F5344CB8AC3E}">
        <p14:creationId xmlns:p14="http://schemas.microsoft.com/office/powerpoint/2010/main" val="3266343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780F-D346-12C7-D8B4-D9D770F7257F}"/>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4300B1FE-E8CC-5228-A929-F2D645C815CB}"/>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0DCEB19B-5BD0-8BE2-4F32-C62F15ED4F05}"/>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90828FC2-A3FC-0A87-81EB-2E8C4D837585}"/>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CE7CD4C4-F42D-25EA-BE59-87DDC6EC511B}"/>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3806A988-FD6E-B74C-5372-FACCF92B60A3}"/>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EA6AF776-7AA4-9C69-CB19-F6F2F6706563}"/>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36</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29F03184-18F1-37BB-734A-4C21E2C2FB2A}"/>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D3E0EFD8-FF55-B74A-BD36-02FCA6F282B7}"/>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58AE036F-5EA2-A468-232E-D348FF5035BA}"/>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4</a:t>
            </a:r>
            <a:r>
              <a:rPr lang="vi-VN" sz="2000" b="1" dirty="0">
                <a:latin typeface="Aptos Display" panose="020B0004020202020204" pitchFamily="34" charset="0"/>
              </a:rPr>
              <a:t>. RF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AF8D1E91-6460-602F-B870-F3F9A7C3143D}"/>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D5FAFA85-8EA3-197B-F02E-CB4040EF1F6B}"/>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A96B7AB2-D511-71B9-2E94-B950FF25DB34}"/>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5C2C529E-6CCC-5086-2E6D-09864012F072}"/>
              </a:ext>
            </a:extLst>
          </p:cNvPr>
          <p:cNvPicPr>
            <a:picLocks noChangeAspect="1"/>
          </p:cNvPicPr>
          <p:nvPr/>
        </p:nvPicPr>
        <p:blipFill>
          <a:blip r:embed="rId4"/>
          <a:stretch>
            <a:fillRect/>
          </a:stretch>
        </p:blipFill>
        <p:spPr>
          <a:xfrm>
            <a:off x="1437925" y="2826986"/>
            <a:ext cx="2333951" cy="2743583"/>
          </a:xfrm>
          <a:prstGeom prst="rect">
            <a:avLst/>
          </a:prstGeom>
        </p:spPr>
      </p:pic>
      <p:pic>
        <p:nvPicPr>
          <p:cNvPr id="15" name="Picture 14">
            <a:extLst>
              <a:ext uri="{FF2B5EF4-FFF2-40B4-BE49-F238E27FC236}">
                <a16:creationId xmlns:a16="http://schemas.microsoft.com/office/drawing/2014/main" id="{A02F9D32-C676-A30C-9BE6-E49A48255852}"/>
              </a:ext>
            </a:extLst>
          </p:cNvPr>
          <p:cNvPicPr>
            <a:picLocks noChangeAspect="1"/>
          </p:cNvPicPr>
          <p:nvPr/>
        </p:nvPicPr>
        <p:blipFill>
          <a:blip r:embed="rId5"/>
          <a:stretch>
            <a:fillRect/>
          </a:stretch>
        </p:blipFill>
        <p:spPr>
          <a:xfrm>
            <a:off x="4919498" y="2774592"/>
            <a:ext cx="2353003" cy="2848373"/>
          </a:xfrm>
          <a:prstGeom prst="rect">
            <a:avLst/>
          </a:prstGeom>
        </p:spPr>
      </p:pic>
      <p:pic>
        <p:nvPicPr>
          <p:cNvPr id="18" name="Picture 17">
            <a:extLst>
              <a:ext uri="{FF2B5EF4-FFF2-40B4-BE49-F238E27FC236}">
                <a16:creationId xmlns:a16="http://schemas.microsoft.com/office/drawing/2014/main" id="{3B4B0827-1E8B-4FD5-1765-72B9A49A2C27}"/>
              </a:ext>
            </a:extLst>
          </p:cNvPr>
          <p:cNvPicPr>
            <a:picLocks noChangeAspect="1"/>
          </p:cNvPicPr>
          <p:nvPr/>
        </p:nvPicPr>
        <p:blipFill>
          <a:blip r:embed="rId6"/>
          <a:stretch>
            <a:fillRect/>
          </a:stretch>
        </p:blipFill>
        <p:spPr>
          <a:xfrm>
            <a:off x="8924924" y="2684091"/>
            <a:ext cx="2314898" cy="2886478"/>
          </a:xfrm>
          <a:prstGeom prst="rect">
            <a:avLst/>
          </a:prstGeom>
        </p:spPr>
      </p:pic>
    </p:spTree>
    <p:extLst>
      <p:ext uri="{BB962C8B-B14F-4D97-AF65-F5344CB8AC3E}">
        <p14:creationId xmlns:p14="http://schemas.microsoft.com/office/powerpoint/2010/main" val="378010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8DEE-CFF4-B331-7EE6-F732D29A7D22}"/>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2D8D661C-DC00-9B9A-741D-6B459F0DE104}"/>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BB461C8E-B7A0-5572-AD6C-96B9AA5D29BF}"/>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D8564073-9D18-36BE-E7EB-542C2A2B9AF6}"/>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A052A42B-AEA4-CC68-02B1-6365693ED6E6}"/>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0CB56E29-90EE-33BE-2F1A-8F935B265050}"/>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0DE39EF7-71A7-1D6C-443B-73811C02D76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37</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7D2C2A05-DC41-8E48-899C-FD10061203D3}"/>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FFFD0F50-9DD3-54FA-772C-63714D846866}"/>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15D5259B-070B-A49C-06D1-9BDAB67A0E79}"/>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4</a:t>
            </a:r>
            <a:r>
              <a:rPr lang="vi-VN" sz="2000" b="1" dirty="0">
                <a:latin typeface="Aptos Display" panose="020B0004020202020204" pitchFamily="34" charset="0"/>
              </a:rPr>
              <a:t>. RF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CCAEFE66-8572-579C-31F6-429425554F7F}"/>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A06F2DFE-D900-0FCA-0DB6-70A35FED4EAC}"/>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9641BF0F-D8E5-C9BD-88A5-E2D2781727D9}"/>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5" name="Picture 4">
            <a:extLst>
              <a:ext uri="{FF2B5EF4-FFF2-40B4-BE49-F238E27FC236}">
                <a16:creationId xmlns:a16="http://schemas.microsoft.com/office/drawing/2014/main" id="{362A667D-3AAC-2F63-5302-494B401CD346}"/>
              </a:ext>
            </a:extLst>
          </p:cNvPr>
          <p:cNvPicPr>
            <a:picLocks noChangeAspect="1"/>
          </p:cNvPicPr>
          <p:nvPr/>
        </p:nvPicPr>
        <p:blipFill>
          <a:blip r:embed="rId4"/>
          <a:stretch>
            <a:fillRect/>
          </a:stretch>
        </p:blipFill>
        <p:spPr>
          <a:xfrm>
            <a:off x="1618406" y="2791849"/>
            <a:ext cx="2286319" cy="2800741"/>
          </a:xfrm>
          <a:prstGeom prst="rect">
            <a:avLst/>
          </a:prstGeom>
        </p:spPr>
      </p:pic>
      <p:pic>
        <p:nvPicPr>
          <p:cNvPr id="15" name="Picture 14">
            <a:extLst>
              <a:ext uri="{FF2B5EF4-FFF2-40B4-BE49-F238E27FC236}">
                <a16:creationId xmlns:a16="http://schemas.microsoft.com/office/drawing/2014/main" id="{67803E33-608D-F785-EA3A-322B0478C13D}"/>
              </a:ext>
            </a:extLst>
          </p:cNvPr>
          <p:cNvPicPr>
            <a:picLocks noChangeAspect="1"/>
          </p:cNvPicPr>
          <p:nvPr/>
        </p:nvPicPr>
        <p:blipFill>
          <a:blip r:embed="rId5"/>
          <a:stretch>
            <a:fillRect/>
          </a:stretch>
        </p:blipFill>
        <p:spPr>
          <a:xfrm>
            <a:off x="5042728" y="2664127"/>
            <a:ext cx="2248214" cy="2876951"/>
          </a:xfrm>
          <a:prstGeom prst="rect">
            <a:avLst/>
          </a:prstGeom>
        </p:spPr>
      </p:pic>
      <p:pic>
        <p:nvPicPr>
          <p:cNvPr id="18" name="Picture 17">
            <a:extLst>
              <a:ext uri="{FF2B5EF4-FFF2-40B4-BE49-F238E27FC236}">
                <a16:creationId xmlns:a16="http://schemas.microsoft.com/office/drawing/2014/main" id="{38300CA5-66FF-C735-C969-1AEB4B911D33}"/>
              </a:ext>
            </a:extLst>
          </p:cNvPr>
          <p:cNvPicPr>
            <a:picLocks noChangeAspect="1"/>
          </p:cNvPicPr>
          <p:nvPr/>
        </p:nvPicPr>
        <p:blipFill>
          <a:blip r:embed="rId6"/>
          <a:stretch>
            <a:fillRect/>
          </a:stretch>
        </p:blipFill>
        <p:spPr>
          <a:xfrm>
            <a:off x="8761823" y="2668889"/>
            <a:ext cx="2286319" cy="2867425"/>
          </a:xfrm>
          <a:prstGeom prst="rect">
            <a:avLst/>
          </a:prstGeom>
        </p:spPr>
      </p:pic>
    </p:spTree>
    <p:extLst>
      <p:ext uri="{BB962C8B-B14F-4D97-AF65-F5344CB8AC3E}">
        <p14:creationId xmlns:p14="http://schemas.microsoft.com/office/powerpoint/2010/main" val="2767805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E13FE-77DF-4BDB-9609-4F9DA68B1DCE}"/>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79F23B22-9FD2-C208-ECEB-38007899D813}"/>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5FA5A14C-0CDB-3C30-6DFB-B5601A70A3C7}"/>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7DC2F57F-287B-0CDC-54AC-BF408B0882B8}"/>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2A6E67C2-02D0-3DFB-06A7-0A9B3EA81C1C}"/>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F0CC569B-DBE9-A942-E039-3797D01BFAA8}"/>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52F4290F-E14F-82F6-D939-D356CAA08CC3}"/>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38</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2AC7984B-DA8D-F50A-500A-8B641962731B}"/>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832FB892-CF77-1D56-4CFC-B5BEF296E73D}"/>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CA13434B-ED87-9B7B-C887-75CE289B694E}"/>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5</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LBP</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C2C79637-0A47-DF65-79C8-92DE5FE94573}"/>
              </a:ext>
            </a:extLst>
          </p:cNvPr>
          <p:cNvSpPr txBox="1"/>
          <p:nvPr/>
        </p:nvSpPr>
        <p:spPr>
          <a:xfrm>
            <a:off x="895099" y="2725563"/>
            <a:ext cx="4890395" cy="923330"/>
          </a:xfrm>
          <a:prstGeom prst="rect">
            <a:avLst/>
          </a:prstGeom>
          <a:noFill/>
        </p:spPr>
        <p:txBody>
          <a:bodyPr wrap="square">
            <a:spAutoFit/>
          </a:bodyPr>
          <a:lstStyle/>
          <a:p>
            <a:r>
              <a:rPr lang="vi-VN" dirty="0">
                <a:latin typeface="Aptos Display" panose="020B0004020202020204" pitchFamily="34" charset="0"/>
              </a:rPr>
              <a:t>radius = 1</a:t>
            </a:r>
          </a:p>
          <a:p>
            <a:r>
              <a:rPr lang="vi-VN" dirty="0">
                <a:latin typeface="Aptos Display" panose="020B0004020202020204" pitchFamily="34" charset="0"/>
              </a:rPr>
              <a:t>n_point = 8 x radius</a:t>
            </a:r>
          </a:p>
          <a:p>
            <a:r>
              <a:rPr lang="vi-VN" dirty="0">
                <a:latin typeface="Aptos Display" panose="020B0004020202020204" pitchFamily="34" charset="0"/>
              </a:rPr>
              <a:t>method = default</a:t>
            </a:r>
          </a:p>
        </p:txBody>
      </p:sp>
      <p:sp>
        <p:nvSpPr>
          <p:cNvPr id="30" name="Rectangle 29">
            <a:extLst>
              <a:ext uri="{FF2B5EF4-FFF2-40B4-BE49-F238E27FC236}">
                <a16:creationId xmlns:a16="http://schemas.microsoft.com/office/drawing/2014/main" id="{25B64E37-7060-0FEA-3FD2-048732C11F8C}"/>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B1F692EA-A259-3320-572E-96210E637414}"/>
              </a:ext>
            </a:extLst>
          </p:cNvPr>
          <p:cNvSpPr txBox="1"/>
          <p:nvPr/>
        </p:nvSpPr>
        <p:spPr>
          <a:xfrm>
            <a:off x="895099" y="4467996"/>
            <a:ext cx="4890395" cy="1200329"/>
          </a:xfrm>
          <a:prstGeom prst="rect">
            <a:avLst/>
          </a:prstGeom>
          <a:noFill/>
        </p:spPr>
        <p:txBody>
          <a:bodyPr wrap="square">
            <a:spAutoFit/>
          </a:bodyPr>
          <a:lstStyle/>
          <a:p>
            <a:r>
              <a:rPr lang="en-US" dirty="0">
                <a:latin typeface="Aptos Display" panose="020B0004020202020204" pitchFamily="34" charset="0"/>
              </a:rPr>
              <a:t>kernel = poly</a:t>
            </a:r>
          </a:p>
          <a:p>
            <a:r>
              <a:rPr lang="en-US" dirty="0">
                <a:latin typeface="Aptos Display" panose="020B0004020202020204" pitchFamily="34" charset="0"/>
              </a:rPr>
              <a:t>C = 4.8011083124526195</a:t>
            </a:r>
          </a:p>
          <a:p>
            <a:r>
              <a:rPr lang="en-US" dirty="0">
                <a:latin typeface="Aptos Display" panose="020B0004020202020204" pitchFamily="34" charset="0"/>
              </a:rPr>
              <a:t>degree = 3</a:t>
            </a:r>
          </a:p>
          <a:p>
            <a:r>
              <a:rPr lang="en-US" dirty="0">
                <a:latin typeface="Aptos Display" panose="020B0004020202020204" pitchFamily="34" charset="0"/>
              </a:rPr>
              <a:t>gamma = auto</a:t>
            </a:r>
          </a:p>
        </p:txBody>
      </p:sp>
      <p:sp>
        <p:nvSpPr>
          <p:cNvPr id="20" name="TextBox 19">
            <a:extLst>
              <a:ext uri="{FF2B5EF4-FFF2-40B4-BE49-F238E27FC236}">
                <a16:creationId xmlns:a16="http://schemas.microsoft.com/office/drawing/2014/main" id="{7AB99C39-E3F6-C797-67DD-B8885B98B084}"/>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LBP</a:t>
            </a:r>
          </a:p>
        </p:txBody>
      </p:sp>
      <p:sp>
        <p:nvSpPr>
          <p:cNvPr id="22" name="TextBox 21">
            <a:extLst>
              <a:ext uri="{FF2B5EF4-FFF2-40B4-BE49-F238E27FC236}">
                <a16:creationId xmlns:a16="http://schemas.microsoft.com/office/drawing/2014/main" id="{1D45F6EA-3DEE-DE49-653A-327B604B9F28}"/>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SVM</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8E02705B-13F2-8C0F-7042-D722FE62C519}"/>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1</a:t>
            </a:r>
          </a:p>
        </p:txBody>
      </p:sp>
      <p:sp>
        <p:nvSpPr>
          <p:cNvPr id="19" name="TextBox 18">
            <a:extLst>
              <a:ext uri="{FF2B5EF4-FFF2-40B4-BE49-F238E27FC236}">
                <a16:creationId xmlns:a16="http://schemas.microsoft.com/office/drawing/2014/main" id="{B01640D8-82A8-4DC6-D7D6-E469E7204A2B}"/>
              </a:ext>
            </a:extLst>
          </p:cNvPr>
          <p:cNvSpPr txBox="1"/>
          <p:nvPr/>
        </p:nvSpPr>
        <p:spPr>
          <a:xfrm>
            <a:off x="4912538" y="4924520"/>
            <a:ext cx="6006426" cy="923330"/>
          </a:xfrm>
          <a:prstGeom prst="rect">
            <a:avLst/>
          </a:prstGeom>
          <a:noFill/>
        </p:spPr>
        <p:txBody>
          <a:bodyPr wrap="square">
            <a:spAutoFit/>
          </a:bodyPr>
          <a:lstStyle/>
          <a:p>
            <a:r>
              <a:rPr lang="en-US" dirty="0">
                <a:latin typeface="Aptos Display" panose="020B0004020202020204" pitchFamily="34" charset="0"/>
              </a:rPr>
              <a:t>LBP default </a:t>
            </a:r>
            <a:r>
              <a:rPr lang="en-US" dirty="0" err="1">
                <a:latin typeface="Aptos Display" panose="020B0004020202020204" pitchFamily="34" charset="0"/>
              </a:rPr>
              <a:t>cho</a:t>
            </a:r>
            <a:r>
              <a:rPr lang="en-US" dirty="0">
                <a:latin typeface="Aptos Display" panose="020B0004020202020204" pitchFamily="34" charset="0"/>
              </a:rPr>
              <a:t> </a:t>
            </a:r>
            <a:r>
              <a:rPr lang="en-US" dirty="0" err="1">
                <a:latin typeface="Aptos Display" panose="020B0004020202020204" pitchFamily="34" charset="0"/>
              </a:rPr>
              <a:t>kết</a:t>
            </a:r>
            <a:r>
              <a:rPr lang="en-US" dirty="0">
                <a:latin typeface="Aptos Display" panose="020B0004020202020204" pitchFamily="34" charset="0"/>
              </a:rPr>
              <a:t> </a:t>
            </a:r>
            <a:r>
              <a:rPr lang="en-US" dirty="0" err="1">
                <a:latin typeface="Aptos Display" panose="020B0004020202020204" pitchFamily="34" charset="0"/>
              </a:rPr>
              <a:t>quả</a:t>
            </a:r>
            <a:r>
              <a:rPr lang="en-US" dirty="0">
                <a:latin typeface="Aptos Display" panose="020B0004020202020204" pitchFamily="34" charset="0"/>
              </a:rPr>
              <a:t> </a:t>
            </a:r>
            <a:r>
              <a:rPr lang="en-US" dirty="0" err="1">
                <a:latin typeface="Aptos Display" panose="020B0004020202020204" pitchFamily="34" charset="0"/>
              </a:rPr>
              <a:t>thấp</a:t>
            </a:r>
            <a:r>
              <a:rPr lang="en-US" dirty="0">
                <a:latin typeface="Aptos Display" panose="020B0004020202020204" pitchFamily="34" charset="0"/>
              </a:rPr>
              <a:t> </a:t>
            </a:r>
            <a:r>
              <a:rPr lang="en-US" dirty="0" err="1">
                <a:latin typeface="Aptos Display" panose="020B0004020202020204" pitchFamily="34" charset="0"/>
              </a:rPr>
              <a:t>vì</a:t>
            </a:r>
            <a:r>
              <a:rPr lang="en-US" dirty="0">
                <a:latin typeface="Aptos Display" panose="020B0004020202020204" pitchFamily="34" charset="0"/>
              </a:rPr>
              <a:t> </a:t>
            </a:r>
            <a:r>
              <a:rPr lang="en-US" dirty="0" err="1">
                <a:latin typeface="Aptos Display" panose="020B0004020202020204" pitchFamily="34" charset="0"/>
              </a:rPr>
              <a:t>đặc</a:t>
            </a:r>
            <a:r>
              <a:rPr lang="en-US" dirty="0">
                <a:latin typeface="Aptos Display" panose="020B0004020202020204" pitchFamily="34" charset="0"/>
              </a:rPr>
              <a:t> </a:t>
            </a:r>
            <a:r>
              <a:rPr lang="en-US" dirty="0" err="1">
                <a:latin typeface="Aptos Display" panose="020B0004020202020204" pitchFamily="34" charset="0"/>
              </a:rPr>
              <a:t>trưng</a:t>
            </a:r>
            <a:r>
              <a:rPr lang="en-US" dirty="0">
                <a:latin typeface="Aptos Display" panose="020B0004020202020204" pitchFamily="34" charset="0"/>
              </a:rPr>
              <a:t> </a:t>
            </a:r>
            <a:r>
              <a:rPr lang="en-US" dirty="0" err="1">
                <a:latin typeface="Aptos Display" panose="020B0004020202020204" pitchFamily="34" charset="0"/>
              </a:rPr>
              <a:t>còn</a:t>
            </a:r>
            <a:r>
              <a:rPr lang="en-US" dirty="0">
                <a:latin typeface="Aptos Display" panose="020B0004020202020204" pitchFamily="34" charset="0"/>
              </a:rPr>
              <a:t> </a:t>
            </a:r>
            <a:r>
              <a:rPr lang="en-US" dirty="0" err="1">
                <a:latin typeface="Aptos Display" panose="020B0004020202020204" pitchFamily="34" charset="0"/>
              </a:rPr>
              <a:t>nhiễu</a:t>
            </a:r>
            <a:r>
              <a:rPr lang="en-US" dirty="0">
                <a:latin typeface="Aptos Display" panose="020B0004020202020204" pitchFamily="34" charset="0"/>
              </a:rPr>
              <a:t>, </a:t>
            </a:r>
            <a:r>
              <a:rPr lang="en-US" dirty="0" err="1">
                <a:latin typeface="Aptos Display" panose="020B0004020202020204" pitchFamily="34" charset="0"/>
              </a:rPr>
              <a:t>mô</a:t>
            </a:r>
            <a:r>
              <a:rPr lang="en-US" dirty="0">
                <a:latin typeface="Aptos Display" panose="020B0004020202020204" pitchFamily="34" charset="0"/>
              </a:rPr>
              <a:t> </a:t>
            </a:r>
            <a:r>
              <a:rPr lang="en-US" dirty="0" err="1">
                <a:latin typeface="Aptos Display" panose="020B0004020202020204" pitchFamily="34" charset="0"/>
              </a:rPr>
              <a:t>hình</a:t>
            </a:r>
            <a:r>
              <a:rPr lang="en-US" dirty="0">
                <a:latin typeface="Aptos Display" panose="020B0004020202020204" pitchFamily="34" charset="0"/>
              </a:rPr>
              <a:t> SVM </a:t>
            </a:r>
            <a:r>
              <a:rPr lang="en-US" dirty="0" err="1">
                <a:latin typeface="Aptos Display" panose="020B0004020202020204" pitchFamily="34" charset="0"/>
              </a:rPr>
              <a:t>dùng</a:t>
            </a:r>
            <a:r>
              <a:rPr lang="en-US" dirty="0">
                <a:latin typeface="Aptos Display" panose="020B0004020202020204" pitchFamily="34" charset="0"/>
              </a:rPr>
              <a:t> kernel poly </a:t>
            </a:r>
            <a:r>
              <a:rPr lang="en-US" dirty="0" err="1">
                <a:latin typeface="Aptos Display" panose="020B0004020202020204" pitchFamily="34" charset="0"/>
              </a:rPr>
              <a:t>kém</a:t>
            </a:r>
            <a:r>
              <a:rPr lang="en-US" dirty="0">
                <a:latin typeface="Aptos Display" panose="020B0004020202020204" pitchFamily="34" charset="0"/>
              </a:rPr>
              <a:t> </a:t>
            </a:r>
            <a:r>
              <a:rPr lang="en-US" dirty="0" err="1">
                <a:latin typeface="Aptos Display" panose="020B0004020202020204" pitchFamily="34" charset="0"/>
              </a:rPr>
              <a:t>linh</a:t>
            </a:r>
            <a:r>
              <a:rPr lang="en-US" dirty="0">
                <a:latin typeface="Aptos Display" panose="020B0004020202020204" pitchFamily="34" charset="0"/>
              </a:rPr>
              <a:t> </a:t>
            </a:r>
            <a:r>
              <a:rPr lang="en-US" dirty="0" err="1">
                <a:latin typeface="Aptos Display" panose="020B0004020202020204" pitchFamily="34" charset="0"/>
              </a:rPr>
              <a:t>hoạt</a:t>
            </a:r>
            <a:r>
              <a:rPr lang="en-US" dirty="0">
                <a:latin typeface="Aptos Display" panose="020B0004020202020204" pitchFamily="34" charset="0"/>
              </a:rPr>
              <a:t> </a:t>
            </a:r>
            <a:r>
              <a:rPr lang="en-US" dirty="0" err="1">
                <a:latin typeface="Aptos Display" panose="020B0004020202020204" pitchFamily="34" charset="0"/>
              </a:rPr>
              <a:t>nên</a:t>
            </a:r>
            <a:r>
              <a:rPr lang="en-US" dirty="0">
                <a:latin typeface="Aptos Display" panose="020B0004020202020204" pitchFamily="34" charset="0"/>
              </a:rPr>
              <a:t> </a:t>
            </a:r>
            <a:r>
              <a:rPr lang="en-US" dirty="0" err="1">
                <a:latin typeface="Aptos Display" panose="020B0004020202020204" pitchFamily="34" charset="0"/>
              </a:rPr>
              <a:t>chưa</a:t>
            </a:r>
            <a:r>
              <a:rPr lang="en-US" dirty="0">
                <a:latin typeface="Aptos Display" panose="020B0004020202020204" pitchFamily="34" charset="0"/>
              </a:rPr>
              <a:t> </a:t>
            </a:r>
            <a:r>
              <a:rPr lang="en-US" dirty="0" err="1">
                <a:latin typeface="Aptos Display" panose="020B0004020202020204" pitchFamily="34" charset="0"/>
              </a:rPr>
              <a:t>bắt</a:t>
            </a:r>
            <a:r>
              <a:rPr lang="en-US" dirty="0">
                <a:latin typeface="Aptos Display" panose="020B0004020202020204" pitchFamily="34" charset="0"/>
              </a:rPr>
              <a:t> </a:t>
            </a:r>
            <a:r>
              <a:rPr lang="en-US" dirty="0" err="1">
                <a:latin typeface="Aptos Display" panose="020B0004020202020204" pitchFamily="34" charset="0"/>
              </a:rPr>
              <a:t>tốt</a:t>
            </a:r>
            <a:r>
              <a:rPr lang="en-US" dirty="0">
                <a:latin typeface="Aptos Display" panose="020B0004020202020204" pitchFamily="34" charset="0"/>
              </a:rPr>
              <a:t> </a:t>
            </a:r>
            <a:r>
              <a:rPr lang="en-US" dirty="0" err="1">
                <a:latin typeface="Aptos Display" panose="020B0004020202020204" pitchFamily="34" charset="0"/>
              </a:rPr>
              <a:t>ranh</a:t>
            </a:r>
            <a:r>
              <a:rPr lang="en-US" dirty="0">
                <a:latin typeface="Aptos Display" panose="020B0004020202020204" pitchFamily="34" charset="0"/>
              </a:rPr>
              <a:t> </a:t>
            </a:r>
            <a:r>
              <a:rPr lang="en-US" dirty="0" err="1">
                <a:latin typeface="Aptos Display" panose="020B0004020202020204" pitchFamily="34" charset="0"/>
              </a:rPr>
              <a:t>giới</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khó</a:t>
            </a:r>
            <a:r>
              <a:rPr lang="en-US" dirty="0">
                <a:latin typeface="Aptos Display" panose="020B0004020202020204" pitchFamily="34" charset="0"/>
              </a:rPr>
              <a:t> </a:t>
            </a:r>
            <a:r>
              <a:rPr lang="en-US" dirty="0" err="1">
                <a:latin typeface="Aptos Display" panose="020B0004020202020204" pitchFamily="34" charset="0"/>
              </a:rPr>
              <a:t>như</a:t>
            </a:r>
            <a:r>
              <a:rPr lang="en-US" dirty="0">
                <a:latin typeface="Aptos Display" panose="020B0004020202020204" pitchFamily="34" charset="0"/>
              </a:rPr>
              <a:t> inclusion hay scratches</a:t>
            </a:r>
          </a:p>
        </p:txBody>
      </p:sp>
      <p:sp>
        <p:nvSpPr>
          <p:cNvPr id="24" name="Arrow: Right 23">
            <a:extLst>
              <a:ext uri="{FF2B5EF4-FFF2-40B4-BE49-F238E27FC236}">
                <a16:creationId xmlns:a16="http://schemas.microsoft.com/office/drawing/2014/main" id="{9DEEC51B-CC51-3EF3-735C-8435851A05E9}"/>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4" name="Picture 3" descr="{078D123B-528A-4F4F-9DED-455D67E8E2E7}">
            <a:extLst>
              <a:ext uri="{FF2B5EF4-FFF2-40B4-BE49-F238E27FC236}">
                <a16:creationId xmlns:a16="http://schemas.microsoft.com/office/drawing/2014/main" id="{A53E8AB3-819E-4931-86EC-E9E65236B1AF}"/>
              </a:ext>
            </a:extLst>
          </p:cNvPr>
          <p:cNvPicPr>
            <a:picLocks noChangeAspect="1"/>
          </p:cNvPicPr>
          <p:nvPr/>
        </p:nvPicPr>
        <p:blipFill>
          <a:blip r:embed="rId4"/>
          <a:stretch>
            <a:fillRect/>
          </a:stretch>
        </p:blipFill>
        <p:spPr>
          <a:xfrm>
            <a:off x="4995401" y="1770625"/>
            <a:ext cx="5591810" cy="2710815"/>
          </a:xfrm>
          <a:prstGeom prst="rect">
            <a:avLst/>
          </a:prstGeom>
        </p:spPr>
      </p:pic>
    </p:spTree>
    <p:extLst>
      <p:ext uri="{BB962C8B-B14F-4D97-AF65-F5344CB8AC3E}">
        <p14:creationId xmlns:p14="http://schemas.microsoft.com/office/powerpoint/2010/main" val="2081416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p:bldP spid="20" grpId="0"/>
      <p:bldP spid="22" grpId="0"/>
      <p:bldP spid="23" grpId="0"/>
      <p:bldP spid="19" grpId="0"/>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3528-C45E-C07A-F8B4-7BE7FCEE057B}"/>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A2E0BF3E-F312-C17F-61E8-B4C4FF711410}"/>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3D5D1D21-1789-867E-24B1-20C51C89249B}"/>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CAFF6260-3926-E00E-9A3A-8115A2205823}"/>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D7BE25EC-20F0-F0F2-F37B-AB8DF41275D3}"/>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E96B8FA0-E228-1803-8C14-679F121A7F14}"/>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02D47C23-C4D1-2F55-DE20-6380900FB2C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39</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2063654B-5B37-81A2-C1A5-E378F3FB42C9}"/>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64A70893-65F0-444A-CDAD-2C53A4CC46E4}"/>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944BD705-D7E5-3E8D-68B2-C6C3FC217AC8}"/>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5</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LBP</a:t>
            </a:r>
            <a:endParaRPr lang="en-US" sz="2000" b="1" dirty="0">
              <a:latin typeface="Aptos Display" panose="020B0004020202020204" pitchFamily="34" charset="0"/>
            </a:endParaRPr>
          </a:p>
        </p:txBody>
      </p:sp>
      <p:sp>
        <p:nvSpPr>
          <p:cNvPr id="21" name="TextBox 20">
            <a:extLst>
              <a:ext uri="{FF2B5EF4-FFF2-40B4-BE49-F238E27FC236}">
                <a16:creationId xmlns:a16="http://schemas.microsoft.com/office/drawing/2014/main" id="{711AC0EE-F980-FFDC-E7F7-62CB5A9741FC}"/>
              </a:ext>
            </a:extLst>
          </p:cNvPr>
          <p:cNvSpPr txBox="1"/>
          <p:nvPr/>
        </p:nvSpPr>
        <p:spPr>
          <a:xfrm>
            <a:off x="895099" y="2725563"/>
            <a:ext cx="4890395" cy="923330"/>
          </a:xfrm>
          <a:prstGeom prst="rect">
            <a:avLst/>
          </a:prstGeom>
          <a:noFill/>
        </p:spPr>
        <p:txBody>
          <a:bodyPr wrap="square">
            <a:spAutoFit/>
          </a:bodyPr>
          <a:lstStyle/>
          <a:p>
            <a:r>
              <a:rPr lang="vi-VN" dirty="0">
                <a:latin typeface="Aptos Display" panose="020B0004020202020204" pitchFamily="34" charset="0"/>
              </a:rPr>
              <a:t>radius = 1</a:t>
            </a:r>
          </a:p>
          <a:p>
            <a:r>
              <a:rPr lang="vi-VN" dirty="0">
                <a:latin typeface="Aptos Display" panose="020B0004020202020204" pitchFamily="34" charset="0"/>
              </a:rPr>
              <a:t>n_point = 8 x radius</a:t>
            </a:r>
          </a:p>
          <a:p>
            <a:r>
              <a:rPr lang="vi-VN" dirty="0">
                <a:latin typeface="Aptos Display" panose="020B0004020202020204" pitchFamily="34" charset="0"/>
              </a:rPr>
              <a:t>method = </a:t>
            </a:r>
            <a:r>
              <a:rPr lang="en-US" dirty="0">
                <a:latin typeface="Aptos Display" panose="020B0004020202020204" pitchFamily="34" charset="0"/>
              </a:rPr>
              <a:t>uniform</a:t>
            </a:r>
            <a:endParaRPr lang="vi-VN" dirty="0">
              <a:latin typeface="Aptos Display" panose="020B0004020202020204" pitchFamily="34" charset="0"/>
            </a:endParaRPr>
          </a:p>
        </p:txBody>
      </p:sp>
      <p:sp>
        <p:nvSpPr>
          <p:cNvPr id="30" name="Rectangle 29">
            <a:extLst>
              <a:ext uri="{FF2B5EF4-FFF2-40B4-BE49-F238E27FC236}">
                <a16:creationId xmlns:a16="http://schemas.microsoft.com/office/drawing/2014/main" id="{97FBAEF2-8623-9CB0-D51F-15F9DB4A76E3}"/>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3C204B42-D7A2-B253-946A-0F3CEF9AB265}"/>
              </a:ext>
            </a:extLst>
          </p:cNvPr>
          <p:cNvSpPr txBox="1"/>
          <p:nvPr/>
        </p:nvSpPr>
        <p:spPr>
          <a:xfrm>
            <a:off x="895099" y="4467996"/>
            <a:ext cx="4890395" cy="923330"/>
          </a:xfrm>
          <a:prstGeom prst="rect">
            <a:avLst/>
          </a:prstGeom>
          <a:noFill/>
        </p:spPr>
        <p:txBody>
          <a:bodyPr wrap="square">
            <a:spAutoFit/>
          </a:bodyPr>
          <a:lstStyle/>
          <a:p>
            <a:r>
              <a:rPr lang="en-US" dirty="0">
                <a:latin typeface="Aptos Display" panose="020B0004020202020204" pitchFamily="34" charset="0"/>
              </a:rPr>
              <a:t>kernel = </a:t>
            </a:r>
            <a:r>
              <a:rPr lang="en-US" dirty="0" err="1">
                <a:latin typeface="Aptos Display" panose="020B0004020202020204" pitchFamily="34" charset="0"/>
              </a:rPr>
              <a:t>rbf</a:t>
            </a:r>
            <a:endParaRPr lang="en-US" dirty="0">
              <a:latin typeface="Aptos Display" panose="020B0004020202020204" pitchFamily="34" charset="0"/>
            </a:endParaRPr>
          </a:p>
          <a:p>
            <a:r>
              <a:rPr lang="en-US" dirty="0">
                <a:latin typeface="Aptos Display" panose="020B0004020202020204" pitchFamily="34" charset="0"/>
              </a:rPr>
              <a:t>C = 21.94365782109154</a:t>
            </a:r>
          </a:p>
          <a:p>
            <a:r>
              <a:rPr lang="en-US" dirty="0">
                <a:latin typeface="Aptos Display" panose="020B0004020202020204" pitchFamily="34" charset="0"/>
              </a:rPr>
              <a:t>gamma = auto</a:t>
            </a:r>
          </a:p>
        </p:txBody>
      </p:sp>
      <p:sp>
        <p:nvSpPr>
          <p:cNvPr id="20" name="TextBox 19">
            <a:extLst>
              <a:ext uri="{FF2B5EF4-FFF2-40B4-BE49-F238E27FC236}">
                <a16:creationId xmlns:a16="http://schemas.microsoft.com/office/drawing/2014/main" id="{32C78EBE-28D4-587B-0DCF-3851C145C565}"/>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LBP</a:t>
            </a:r>
          </a:p>
        </p:txBody>
      </p:sp>
      <p:sp>
        <p:nvSpPr>
          <p:cNvPr id="22" name="TextBox 21">
            <a:extLst>
              <a:ext uri="{FF2B5EF4-FFF2-40B4-BE49-F238E27FC236}">
                <a16:creationId xmlns:a16="http://schemas.microsoft.com/office/drawing/2014/main" id="{0E5CED3F-B844-776C-B994-D5070F9D5EFE}"/>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SVM</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123DAAEC-0DF1-96AB-DF8F-408CA829D261}"/>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2</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D41F778B-A07C-4B38-E0DD-7E665706338C}"/>
              </a:ext>
            </a:extLst>
          </p:cNvPr>
          <p:cNvSpPr txBox="1"/>
          <p:nvPr/>
        </p:nvSpPr>
        <p:spPr>
          <a:xfrm>
            <a:off x="4912538" y="4924520"/>
            <a:ext cx="6006426" cy="923330"/>
          </a:xfrm>
          <a:prstGeom prst="rect">
            <a:avLst/>
          </a:prstGeom>
          <a:noFill/>
        </p:spPr>
        <p:txBody>
          <a:bodyPr wrap="square">
            <a:spAutoFit/>
          </a:bodyPr>
          <a:lstStyle/>
          <a:p>
            <a:r>
              <a:rPr lang="en-US" dirty="0">
                <a:latin typeface="Aptos Display" panose="020B0004020202020204" pitchFamily="34" charset="0"/>
              </a:rPr>
              <a:t>LBP uniform </a:t>
            </a:r>
            <a:r>
              <a:rPr lang="en-US" dirty="0" err="1">
                <a:latin typeface="Aptos Display" panose="020B0004020202020204" pitchFamily="34" charset="0"/>
              </a:rPr>
              <a:t>ổn</a:t>
            </a:r>
            <a:r>
              <a:rPr lang="en-US" dirty="0">
                <a:latin typeface="Aptos Display" panose="020B0004020202020204" pitchFamily="34" charset="0"/>
              </a:rPr>
              <a:t> </a:t>
            </a:r>
            <a:r>
              <a:rPr lang="en-US" dirty="0" err="1">
                <a:latin typeface="Aptos Display" panose="020B0004020202020204" pitchFamily="34" charset="0"/>
              </a:rPr>
              <a:t>định</a:t>
            </a:r>
            <a:r>
              <a:rPr lang="en-US" dirty="0">
                <a:latin typeface="Aptos Display" panose="020B0004020202020204" pitchFamily="34" charset="0"/>
              </a:rPr>
              <a:t> </a:t>
            </a:r>
            <a:r>
              <a:rPr lang="en-US" dirty="0" err="1">
                <a:latin typeface="Aptos Display" panose="020B0004020202020204" pitchFamily="34" charset="0"/>
              </a:rPr>
              <a:t>hơn</a:t>
            </a:r>
            <a:r>
              <a:rPr lang="en-US" dirty="0">
                <a:latin typeface="Aptos Display" panose="020B0004020202020204" pitchFamily="34" charset="0"/>
              </a:rPr>
              <a:t>, </a:t>
            </a:r>
            <a:r>
              <a:rPr lang="en-US" dirty="0" err="1">
                <a:latin typeface="Aptos Display" panose="020B0004020202020204" pitchFamily="34" charset="0"/>
              </a:rPr>
              <a:t>giảm</a:t>
            </a:r>
            <a:r>
              <a:rPr lang="en-US" dirty="0">
                <a:latin typeface="Aptos Display" panose="020B0004020202020204" pitchFamily="34" charset="0"/>
              </a:rPr>
              <a:t> </a:t>
            </a:r>
            <a:r>
              <a:rPr lang="en-US" dirty="0" err="1">
                <a:latin typeface="Aptos Display" panose="020B0004020202020204" pitchFamily="34" charset="0"/>
              </a:rPr>
              <a:t>nhiễu</a:t>
            </a:r>
            <a:r>
              <a:rPr lang="en-US" dirty="0">
                <a:latin typeface="Aptos Display" panose="020B0004020202020204" pitchFamily="34" charset="0"/>
              </a:rPr>
              <a:t> </a:t>
            </a:r>
            <a:r>
              <a:rPr lang="en-US" dirty="0" err="1">
                <a:latin typeface="Aptos Display" panose="020B0004020202020204" pitchFamily="34" charset="0"/>
              </a:rPr>
              <a:t>đặc</a:t>
            </a:r>
            <a:r>
              <a:rPr lang="en-US" dirty="0">
                <a:latin typeface="Aptos Display" panose="020B0004020202020204" pitchFamily="34" charset="0"/>
              </a:rPr>
              <a:t> </a:t>
            </a:r>
            <a:r>
              <a:rPr lang="en-US" dirty="0" err="1">
                <a:latin typeface="Aptos Display" panose="020B0004020202020204" pitchFamily="34" charset="0"/>
              </a:rPr>
              <a:t>trưng</a:t>
            </a:r>
            <a:r>
              <a:rPr lang="en-US" dirty="0">
                <a:latin typeface="Aptos Display" panose="020B0004020202020204" pitchFamily="34" charset="0"/>
              </a:rPr>
              <a:t>, </a:t>
            </a:r>
            <a:r>
              <a:rPr lang="en-US" dirty="0" err="1">
                <a:latin typeface="Aptos Display" panose="020B0004020202020204" pitchFamily="34" charset="0"/>
              </a:rPr>
              <a:t>kết</a:t>
            </a:r>
            <a:r>
              <a:rPr lang="en-US" dirty="0">
                <a:latin typeface="Aptos Display" panose="020B0004020202020204" pitchFamily="34" charset="0"/>
              </a:rPr>
              <a:t> </a:t>
            </a:r>
            <a:r>
              <a:rPr lang="en-US" dirty="0" err="1">
                <a:latin typeface="Aptos Display" panose="020B0004020202020204" pitchFamily="34" charset="0"/>
              </a:rPr>
              <a:t>hợp</a:t>
            </a:r>
            <a:r>
              <a:rPr lang="en-US" dirty="0">
                <a:latin typeface="Aptos Display" panose="020B0004020202020204" pitchFamily="34" charset="0"/>
              </a:rPr>
              <a:t> SVM kernel </a:t>
            </a:r>
            <a:r>
              <a:rPr lang="en-US" dirty="0" err="1">
                <a:latin typeface="Aptos Display" panose="020B0004020202020204" pitchFamily="34" charset="0"/>
              </a:rPr>
              <a:t>rbf</a:t>
            </a:r>
            <a:r>
              <a:rPr lang="en-US" dirty="0">
                <a:latin typeface="Aptos Display" panose="020B0004020202020204" pitchFamily="34" charset="0"/>
              </a:rPr>
              <a:t> </a:t>
            </a:r>
            <a:r>
              <a:rPr lang="en-US" dirty="0" err="1">
                <a:latin typeface="Aptos Display" panose="020B0004020202020204" pitchFamily="34" charset="0"/>
              </a:rPr>
              <a:t>giúp</a:t>
            </a:r>
            <a:r>
              <a:rPr lang="en-US" dirty="0">
                <a:latin typeface="Aptos Display" panose="020B0004020202020204" pitchFamily="34" charset="0"/>
              </a:rPr>
              <a:t> </a:t>
            </a:r>
            <a:r>
              <a:rPr lang="en-US" dirty="0" err="1">
                <a:latin typeface="Aptos Display" panose="020B0004020202020204" pitchFamily="34" charset="0"/>
              </a:rPr>
              <a:t>mô</a:t>
            </a:r>
            <a:r>
              <a:rPr lang="en-US" dirty="0">
                <a:latin typeface="Aptos Display" panose="020B0004020202020204" pitchFamily="34" charset="0"/>
              </a:rPr>
              <a:t> </a:t>
            </a:r>
            <a:r>
              <a:rPr lang="en-US" dirty="0" err="1">
                <a:latin typeface="Aptos Display" panose="020B0004020202020204" pitchFamily="34" charset="0"/>
              </a:rPr>
              <a:t>hình</a:t>
            </a:r>
            <a:r>
              <a:rPr lang="en-US" dirty="0">
                <a:latin typeface="Aptos Display" panose="020B0004020202020204" pitchFamily="34" charset="0"/>
              </a:rPr>
              <a:t> </a:t>
            </a:r>
            <a:r>
              <a:rPr lang="en-US" dirty="0" err="1">
                <a:latin typeface="Aptos Display" panose="020B0004020202020204" pitchFamily="34" charset="0"/>
              </a:rPr>
              <a:t>học</a:t>
            </a:r>
            <a:r>
              <a:rPr lang="en-US" dirty="0">
                <a:latin typeface="Aptos Display" panose="020B0004020202020204" pitchFamily="34" charset="0"/>
              </a:rPr>
              <a:t> </a:t>
            </a:r>
            <a:r>
              <a:rPr lang="en-US" dirty="0" err="1">
                <a:latin typeface="Aptos Display" panose="020B0004020202020204" pitchFamily="34" charset="0"/>
              </a:rPr>
              <a:t>được</a:t>
            </a:r>
            <a:r>
              <a:rPr lang="en-US" dirty="0">
                <a:latin typeface="Aptos Display" panose="020B0004020202020204" pitchFamily="34" charset="0"/>
              </a:rPr>
              <a:t> </a:t>
            </a:r>
            <a:r>
              <a:rPr lang="en-US" dirty="0" err="1">
                <a:latin typeface="Aptos Display" panose="020B0004020202020204" pitchFamily="34" charset="0"/>
              </a:rPr>
              <a:t>biên</a:t>
            </a:r>
            <a:r>
              <a:rPr lang="en-US" dirty="0">
                <a:latin typeface="Aptos Display" panose="020B0004020202020204" pitchFamily="34" charset="0"/>
              </a:rPr>
              <a:t> phi </a:t>
            </a:r>
            <a:r>
              <a:rPr lang="en-US" dirty="0" err="1">
                <a:latin typeface="Aptos Display" panose="020B0004020202020204" pitchFamily="34" charset="0"/>
              </a:rPr>
              <a:t>tuyến</a:t>
            </a:r>
            <a:r>
              <a:rPr lang="en-US" dirty="0">
                <a:latin typeface="Aptos Display" panose="020B0004020202020204" pitchFamily="34" charset="0"/>
              </a:rPr>
              <a:t> </a:t>
            </a:r>
            <a:r>
              <a:rPr lang="en-US" dirty="0" err="1">
                <a:latin typeface="Aptos Display" panose="020B0004020202020204" pitchFamily="34" charset="0"/>
              </a:rPr>
              <a:t>tốt</a:t>
            </a:r>
            <a:r>
              <a:rPr lang="en-US" dirty="0">
                <a:latin typeface="Aptos Display" panose="020B0004020202020204" pitchFamily="34" charset="0"/>
              </a:rPr>
              <a:t> </a:t>
            </a:r>
            <a:r>
              <a:rPr lang="en-US" dirty="0" err="1">
                <a:latin typeface="Aptos Display" panose="020B0004020202020204" pitchFamily="34" charset="0"/>
              </a:rPr>
              <a:t>hơn</a:t>
            </a:r>
            <a:r>
              <a:rPr lang="en-US" dirty="0">
                <a:latin typeface="Aptos Display" panose="020B0004020202020204" pitchFamily="34" charset="0"/>
              </a:rPr>
              <a:t>. </a:t>
            </a:r>
            <a:r>
              <a:rPr lang="en-US" dirty="0" err="1">
                <a:latin typeface="Aptos Display" panose="020B0004020202020204" pitchFamily="34" charset="0"/>
              </a:rPr>
              <a:t>Nhờ</a:t>
            </a:r>
            <a:r>
              <a:rPr lang="en-US" dirty="0">
                <a:latin typeface="Aptos Display" panose="020B0004020202020204" pitchFamily="34" charset="0"/>
              </a:rPr>
              <a:t> </a:t>
            </a:r>
            <a:r>
              <a:rPr lang="en-US" dirty="0" err="1">
                <a:latin typeface="Aptos Display" panose="020B0004020202020204" pitchFamily="34" charset="0"/>
              </a:rPr>
              <a:t>đó</a:t>
            </a:r>
            <a:r>
              <a:rPr lang="en-US" dirty="0">
                <a:latin typeface="Aptos Display" panose="020B0004020202020204" pitchFamily="34" charset="0"/>
              </a:rPr>
              <a:t> accuracy </a:t>
            </a:r>
            <a:r>
              <a:rPr lang="en-US" dirty="0" err="1">
                <a:latin typeface="Aptos Display" panose="020B0004020202020204" pitchFamily="34" charset="0"/>
              </a:rPr>
              <a:t>và</a:t>
            </a:r>
            <a:r>
              <a:rPr lang="en-US" dirty="0">
                <a:latin typeface="Aptos Display" panose="020B0004020202020204" pitchFamily="34" charset="0"/>
              </a:rPr>
              <a:t> F1-score </a:t>
            </a:r>
            <a:r>
              <a:rPr lang="en-US" dirty="0" err="1">
                <a:latin typeface="Aptos Display" panose="020B0004020202020204" pitchFamily="34" charset="0"/>
              </a:rPr>
              <a:t>các</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đều</a:t>
            </a:r>
            <a:r>
              <a:rPr lang="en-US" dirty="0">
                <a:latin typeface="Aptos Display" panose="020B0004020202020204" pitchFamily="34" charset="0"/>
              </a:rPr>
              <a:t> </a:t>
            </a:r>
            <a:r>
              <a:rPr lang="en-US" dirty="0" err="1">
                <a:latin typeface="Aptos Display" panose="020B0004020202020204" pitchFamily="34" charset="0"/>
              </a:rPr>
              <a:t>cải</a:t>
            </a:r>
            <a:r>
              <a:rPr lang="en-US" dirty="0">
                <a:latin typeface="Aptos Display" panose="020B0004020202020204" pitchFamily="34" charset="0"/>
              </a:rPr>
              <a:t> </a:t>
            </a:r>
            <a:r>
              <a:rPr lang="en-US" dirty="0" err="1">
                <a:latin typeface="Aptos Display" panose="020B0004020202020204" pitchFamily="34" charset="0"/>
              </a:rPr>
              <a:t>thiện</a:t>
            </a:r>
            <a:r>
              <a:rPr lang="en-US" dirty="0">
                <a:latin typeface="Aptos Display" panose="020B0004020202020204" pitchFamily="34" charset="0"/>
              </a:rPr>
              <a:t> </a:t>
            </a:r>
            <a:r>
              <a:rPr lang="en-US" dirty="0" err="1">
                <a:latin typeface="Aptos Display" panose="020B0004020202020204" pitchFamily="34" charset="0"/>
              </a:rPr>
              <a:t>rõ</a:t>
            </a:r>
            <a:r>
              <a:rPr lang="en-US" dirty="0">
                <a:latin typeface="Aptos Display" panose="020B0004020202020204" pitchFamily="34" charset="0"/>
              </a:rPr>
              <a:t> </a:t>
            </a:r>
            <a:r>
              <a:rPr lang="en-US" dirty="0" err="1">
                <a:latin typeface="Aptos Display" panose="020B0004020202020204" pitchFamily="34" charset="0"/>
              </a:rPr>
              <a:t>rệt</a:t>
            </a:r>
            <a:r>
              <a:rPr lang="en-US" dirty="0">
                <a:latin typeface="Aptos Display" panose="020B0004020202020204" pitchFamily="34" charset="0"/>
              </a:rPr>
              <a:t>.</a:t>
            </a:r>
          </a:p>
        </p:txBody>
      </p:sp>
      <p:sp>
        <p:nvSpPr>
          <p:cNvPr id="24" name="Arrow: Right 23">
            <a:extLst>
              <a:ext uri="{FF2B5EF4-FFF2-40B4-BE49-F238E27FC236}">
                <a16:creationId xmlns:a16="http://schemas.microsoft.com/office/drawing/2014/main" id="{9C4D8CA4-EAC8-B40D-0911-07DA077E5947}"/>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3" name="Picture 2" descr="{C4875A0A-348F-4F10-B4E9-C19BC0764C07}">
            <a:extLst>
              <a:ext uri="{FF2B5EF4-FFF2-40B4-BE49-F238E27FC236}">
                <a16:creationId xmlns:a16="http://schemas.microsoft.com/office/drawing/2014/main" id="{5B75F7F1-8B6A-38F1-96E1-F5B1570CB39D}"/>
              </a:ext>
            </a:extLst>
          </p:cNvPr>
          <p:cNvPicPr>
            <a:picLocks noChangeAspect="1"/>
          </p:cNvPicPr>
          <p:nvPr/>
        </p:nvPicPr>
        <p:blipFill>
          <a:blip r:embed="rId4"/>
          <a:stretch>
            <a:fillRect/>
          </a:stretch>
        </p:blipFill>
        <p:spPr>
          <a:xfrm>
            <a:off x="4912538" y="1677705"/>
            <a:ext cx="5571490" cy="2732405"/>
          </a:xfrm>
          <a:prstGeom prst="rect">
            <a:avLst/>
          </a:prstGeom>
        </p:spPr>
      </p:pic>
    </p:spTree>
    <p:extLst>
      <p:ext uri="{BB962C8B-B14F-4D97-AF65-F5344CB8AC3E}">
        <p14:creationId xmlns:p14="http://schemas.microsoft.com/office/powerpoint/2010/main" val="2659886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FDC71-C1BC-6EAB-FD9E-99AD9294C6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4A18C21-B2D4-968E-6703-6EFCCBFC71CA}"/>
              </a:ext>
            </a:extLst>
          </p:cNvPr>
          <p:cNvSpPr/>
          <p:nvPr/>
        </p:nvSpPr>
        <p:spPr>
          <a:xfrm>
            <a:off x="-190499" y="-4914900"/>
            <a:ext cx="12382499" cy="13716000"/>
          </a:xfrm>
          <a:prstGeom prst="rect">
            <a:avLst/>
          </a:prstGeom>
          <a:gradFill flip="none" rotWithShape="1">
            <a:gsLst>
              <a:gs pos="0">
                <a:schemeClr val="tx1"/>
              </a:gs>
              <a:gs pos="100000">
                <a:srgbClr val="002060">
                  <a:alpha val="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FE34AB11-BEDA-40AA-BE27-CBC774CAB186}"/>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0742C5CE-ADD7-0EA0-F232-35CBE7F03278}"/>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4</a:t>
            </a:fld>
            <a:endParaRPr lang="vi-VN" b="1" dirty="0">
              <a:solidFill>
                <a:schemeClr val="bg1"/>
              </a:solidFill>
            </a:endParaRPr>
          </a:p>
        </p:txBody>
      </p:sp>
      <p:sp>
        <p:nvSpPr>
          <p:cNvPr id="11" name="TextBox 10">
            <a:extLst>
              <a:ext uri="{FF2B5EF4-FFF2-40B4-BE49-F238E27FC236}">
                <a16:creationId xmlns:a16="http://schemas.microsoft.com/office/drawing/2014/main" id="{E8D49010-CB5C-50EA-EBB4-F41F96AECECA}"/>
              </a:ext>
            </a:extLst>
          </p:cNvPr>
          <p:cNvSpPr txBox="1"/>
          <p:nvPr/>
        </p:nvSpPr>
        <p:spPr>
          <a:xfrm>
            <a:off x="300640" y="169330"/>
            <a:ext cx="4747610" cy="400110"/>
          </a:xfrm>
          <a:prstGeom prst="rect">
            <a:avLst/>
          </a:prstGeom>
          <a:noFill/>
        </p:spPr>
        <p:txBody>
          <a:bodyPr wrap="square" rtlCol="0">
            <a:spAutoFit/>
          </a:bodyPr>
          <a:lstStyle/>
          <a:p>
            <a:pPr eaLnBrk="1" hangingPunct="1"/>
            <a:r>
              <a:rPr lang="en-US" sz="2000" b="1" dirty="0">
                <a:solidFill>
                  <a:schemeClr val="bg1"/>
                </a:solidFill>
                <a:latin typeface="Aptos Display" panose="020B0004020202020204" pitchFamily="34" charset="0"/>
              </a:rPr>
              <a:t>I. </a:t>
            </a:r>
            <a:r>
              <a:rPr lang="vi-VN" sz="2000" b="1" dirty="0">
                <a:solidFill>
                  <a:schemeClr val="bg1"/>
                </a:solidFill>
                <a:latin typeface="Aptos Display" panose="020B0004020202020204" pitchFamily="34" charset="0"/>
              </a:rPr>
              <a:t>Giới thiệu bài toán</a:t>
            </a:r>
            <a:endParaRPr lang="en-US" sz="2000" b="1" dirty="0">
              <a:solidFill>
                <a:schemeClr val="bg1"/>
              </a:solidFill>
              <a:latin typeface="Aptos Display" panose="020B0004020202020204" pitchFamily="34" charset="0"/>
            </a:endParaRPr>
          </a:p>
        </p:txBody>
      </p:sp>
      <p:sp>
        <p:nvSpPr>
          <p:cNvPr id="16" name="Oval 15">
            <a:extLst>
              <a:ext uri="{FF2B5EF4-FFF2-40B4-BE49-F238E27FC236}">
                <a16:creationId xmlns:a16="http://schemas.microsoft.com/office/drawing/2014/main" id="{6E9838EE-D454-342F-810F-270693BAA23D}"/>
              </a:ext>
            </a:extLst>
          </p:cNvPr>
          <p:cNvSpPr/>
          <p:nvPr/>
        </p:nvSpPr>
        <p:spPr>
          <a:xfrm>
            <a:off x="7252995" y="1203884"/>
            <a:ext cx="4100804" cy="4015816"/>
          </a:xfrm>
          <a:prstGeom prst="ellipse">
            <a:avLst/>
          </a:prstGeom>
          <a:gradFill flip="none" rotWithShape="1">
            <a:gsLst>
              <a:gs pos="0">
                <a:schemeClr val="bg1"/>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7" name="TextBox 16">
            <a:extLst>
              <a:ext uri="{FF2B5EF4-FFF2-40B4-BE49-F238E27FC236}">
                <a16:creationId xmlns:a16="http://schemas.microsoft.com/office/drawing/2014/main" id="{DBED9B7F-B14E-7AA3-EB89-2A33D0A0E67E}"/>
              </a:ext>
            </a:extLst>
          </p:cNvPr>
          <p:cNvSpPr txBox="1"/>
          <p:nvPr/>
        </p:nvSpPr>
        <p:spPr>
          <a:xfrm>
            <a:off x="948685" y="2229809"/>
            <a:ext cx="5052065" cy="2642198"/>
          </a:xfrm>
          <a:prstGeom prst="rect">
            <a:avLst/>
          </a:prstGeom>
          <a:noFill/>
        </p:spPr>
        <p:txBody>
          <a:bodyPr wrap="square" rtlCol="0">
            <a:spAutoFit/>
          </a:bodyPr>
          <a:lstStyle/>
          <a:p>
            <a:pPr algn="just">
              <a:lnSpc>
                <a:spcPct val="150000"/>
              </a:lnSpc>
            </a:pPr>
            <a:r>
              <a:rPr lang="vi-VN" sz="1600" dirty="0">
                <a:solidFill>
                  <a:schemeClr val="bg1"/>
                </a:solidFill>
                <a:latin typeface="Aptos Display" panose="020B0004020202020204" pitchFamily="34" charset="0"/>
              </a:rPr>
              <a:t>Trong sản xuất thép cán nóng, chất lượng bề mặt quyết định giá trị và độ bền của sản phẩm; tuy nhiên, các lỗi bề mặt thường xuất hiện và việc kiểm tra thủ công khó đảm bảo chính xác khi sản lượng lớn. Do đó, đề tài hướng tới xây dựng hệ thống tự động phân loại lỗi bề mặt thép từ ảnh cận cảnh nhằm nâng cao hiệu quả và độ tin cậy trong kiểm soát chất lượng.</a:t>
            </a:r>
          </a:p>
        </p:txBody>
      </p:sp>
      <p:sp>
        <p:nvSpPr>
          <p:cNvPr id="22" name="Rectangle 21">
            <a:extLst>
              <a:ext uri="{FF2B5EF4-FFF2-40B4-BE49-F238E27FC236}">
                <a16:creationId xmlns:a16="http://schemas.microsoft.com/office/drawing/2014/main" id="{61C58CBF-EE5D-E397-4A80-E6A491EAC78E}"/>
              </a:ext>
            </a:extLst>
          </p:cNvPr>
          <p:cNvSpPr/>
          <p:nvPr/>
        </p:nvSpPr>
        <p:spPr>
          <a:xfrm>
            <a:off x="792482" y="2144574"/>
            <a:ext cx="45719" cy="304135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Freeform 14">
            <a:extLst>
              <a:ext uri="{FF2B5EF4-FFF2-40B4-BE49-F238E27FC236}">
                <a16:creationId xmlns:a16="http://schemas.microsoft.com/office/drawing/2014/main" id="{470EC436-8134-77EE-79D1-C8DD51788CEC}"/>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solidFill>
                <a:schemeClr val="bg1"/>
              </a:solidFill>
            </a:endParaRPr>
          </a:p>
        </p:txBody>
      </p:sp>
      <p:sp>
        <p:nvSpPr>
          <p:cNvPr id="29" name="Rectangle 28">
            <a:extLst>
              <a:ext uri="{FF2B5EF4-FFF2-40B4-BE49-F238E27FC236}">
                <a16:creationId xmlns:a16="http://schemas.microsoft.com/office/drawing/2014/main" id="{D910F57D-73B3-C83F-D208-37645FF02397}"/>
              </a:ext>
            </a:extLst>
          </p:cNvPr>
          <p:cNvSpPr/>
          <p:nvPr/>
        </p:nvSpPr>
        <p:spPr>
          <a:xfrm>
            <a:off x="615170" y="6468417"/>
            <a:ext cx="45719" cy="365125"/>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598329DE-B0C2-3991-16CE-2AB56A6440A2}"/>
              </a:ext>
            </a:extLst>
          </p:cNvPr>
          <p:cNvSpPr txBox="1"/>
          <p:nvPr/>
        </p:nvSpPr>
        <p:spPr>
          <a:xfrm>
            <a:off x="752182" y="6420146"/>
            <a:ext cx="4630038" cy="461665"/>
          </a:xfrm>
          <a:prstGeom prst="rect">
            <a:avLst/>
          </a:prstGeom>
          <a:noFill/>
        </p:spPr>
        <p:txBody>
          <a:bodyPr wrap="square">
            <a:spAutoFit/>
          </a:bodyPr>
          <a:lstStyle/>
          <a:p>
            <a:r>
              <a:rPr lang="en-US" sz="800" dirty="0">
                <a:solidFill>
                  <a:schemeClr val="bg1"/>
                </a:solidFill>
                <a:latin typeface="SVN-Gilroy Heavy" panose="00000A00000000000000" pitchFamily="50" charset="0"/>
              </a:rPr>
              <a:t>UNIVERSITY OF INFORMATION TECHNOLOGY</a:t>
            </a:r>
          </a:p>
          <a:p>
            <a:r>
              <a:rPr lang="en-US" sz="800" dirty="0">
                <a:solidFill>
                  <a:schemeClr val="bg1"/>
                </a:solidFill>
                <a:latin typeface="SVN-Gilroy Heavy" panose="00000A00000000000000" pitchFamily="50" charset="0"/>
              </a:rPr>
              <a:t>COURSE:</a:t>
            </a:r>
            <a:r>
              <a:rPr lang="vi-VN" sz="800" dirty="0">
                <a:solidFill>
                  <a:schemeClr val="bg1"/>
                </a:solidFill>
                <a:latin typeface="SVN-Gilroy Heavy" panose="00000A00000000000000" pitchFamily="50" charset="0"/>
              </a:rPr>
              <a:t>COMPUTER VISION</a:t>
            </a:r>
            <a:endParaRPr lang="en-US" sz="800" b="1" dirty="0">
              <a:solidFill>
                <a:schemeClr val="bg1"/>
              </a:solidFill>
              <a:latin typeface="SVN-Gilroy Light" panose="00000400000000000000" pitchFamily="50" charset="0"/>
            </a:endParaRPr>
          </a:p>
          <a:p>
            <a:r>
              <a:rPr lang="en-US" sz="800" dirty="0">
                <a:solidFill>
                  <a:schemeClr val="bg1"/>
                </a:solidFill>
                <a:latin typeface="SVN-Gilroy Heavy" panose="00000A00000000000000" pitchFamily="50" charset="0"/>
              </a:rPr>
              <a:t>CLASS: </a:t>
            </a:r>
            <a:r>
              <a:rPr lang="vi-VN" sz="800" b="1" dirty="0">
                <a:solidFill>
                  <a:schemeClr val="bg1"/>
                </a:solidFill>
                <a:latin typeface="SVN-Gilroy Light" panose="00000400000000000000" pitchFamily="50" charset="0"/>
              </a:rPr>
              <a:t>CS231.Q11</a:t>
            </a:r>
            <a:endParaRPr lang="en-US" sz="800" b="1" dirty="0">
              <a:solidFill>
                <a:schemeClr val="bg1"/>
              </a:solidFill>
              <a:latin typeface="SVN-Gilroy Light" panose="00000400000000000000" pitchFamily="50" charset="0"/>
            </a:endParaRPr>
          </a:p>
        </p:txBody>
      </p:sp>
      <p:sp>
        <p:nvSpPr>
          <p:cNvPr id="31" name="Rectangle: Rounded Corners 30">
            <a:extLst>
              <a:ext uri="{FF2B5EF4-FFF2-40B4-BE49-F238E27FC236}">
                <a16:creationId xmlns:a16="http://schemas.microsoft.com/office/drawing/2014/main" id="{03D4096A-D7E1-CB80-79E1-C7F9A98DA565}"/>
              </a:ext>
            </a:extLst>
          </p:cNvPr>
          <p:cNvSpPr/>
          <p:nvPr/>
        </p:nvSpPr>
        <p:spPr>
          <a:xfrm>
            <a:off x="48828" y="24457"/>
            <a:ext cx="12000297" cy="6404273"/>
          </a:xfrm>
          <a:prstGeom prst="roundRect">
            <a:avLst>
              <a:gd name="adj" fmla="val 5890"/>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A908689B-941B-E671-2330-4E5BC89E3677}"/>
              </a:ext>
            </a:extLst>
          </p:cNvPr>
          <p:cNvSpPr txBox="1"/>
          <p:nvPr/>
        </p:nvSpPr>
        <p:spPr>
          <a:xfrm>
            <a:off x="660889" y="1130529"/>
            <a:ext cx="5681060" cy="584775"/>
          </a:xfrm>
          <a:prstGeom prst="rect">
            <a:avLst/>
          </a:prstGeom>
          <a:noFill/>
        </p:spPr>
        <p:txBody>
          <a:bodyPr wrap="square" rtlCol="0">
            <a:spAutoFit/>
          </a:bodyPr>
          <a:lstStyle/>
          <a:p>
            <a:pPr marL="0" algn="just" rtl="0" eaLnBrk="1" latinLnBrk="0" hangingPunct="1"/>
            <a:r>
              <a:rPr lang="vi-VN" sz="3200" b="1" dirty="0">
                <a:solidFill>
                  <a:schemeClr val="bg1"/>
                </a:solidFill>
                <a:latin typeface="Aptos Display" panose="020B0004020202020204" pitchFamily="34" charset="0"/>
              </a:rPr>
              <a:t>1. Lý do chọn đề tài</a:t>
            </a:r>
          </a:p>
        </p:txBody>
      </p:sp>
      <p:sp>
        <p:nvSpPr>
          <p:cNvPr id="7" name="Rectangle 6">
            <a:extLst>
              <a:ext uri="{FF2B5EF4-FFF2-40B4-BE49-F238E27FC236}">
                <a16:creationId xmlns:a16="http://schemas.microsoft.com/office/drawing/2014/main" id="{FDA9B670-D42E-A752-8BA6-D5ECA3F27F39}"/>
              </a:ext>
            </a:extLst>
          </p:cNvPr>
          <p:cNvSpPr/>
          <p:nvPr/>
        </p:nvSpPr>
        <p:spPr>
          <a:xfrm>
            <a:off x="-142274" y="6858000"/>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descr="THÉP CÁN NÓNG TẨY GỈ PHỦ DẦU">
            <a:extLst>
              <a:ext uri="{FF2B5EF4-FFF2-40B4-BE49-F238E27FC236}">
                <a16:creationId xmlns:a16="http://schemas.microsoft.com/office/drawing/2014/main" id="{D1E7BE56-5A30-09C7-A12A-95731B295D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15875" y1="34522" x2="15375" y2="45216"/>
                        <a14:foregroundMark x1="15375" y1="45216" x2="16750" y2="35272"/>
                        <a14:foregroundMark x1="16750" y1="35272" x2="16500" y2="34334"/>
                      </a14:backgroundRemoval>
                    </a14:imgEffect>
                  </a14:imgLayer>
                </a14:imgProps>
              </a:ext>
              <a:ext uri="{28A0092B-C50C-407E-A947-70E740481C1C}">
                <a14:useLocalDpi xmlns:a14="http://schemas.microsoft.com/office/drawing/2010/main" val="0"/>
              </a:ext>
            </a:extLst>
          </a:blip>
          <a:srcRect/>
          <a:stretch>
            <a:fillRect/>
          </a:stretch>
        </p:blipFill>
        <p:spPr bwMode="auto">
          <a:xfrm>
            <a:off x="7472433" y="1991912"/>
            <a:ext cx="3661928" cy="243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65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81B81-5811-FB95-309E-034FDB10AA26}"/>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38587FDE-DF30-DEEC-C92B-F330E1B8024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6DEB6189-8F9F-5690-802E-B4EDFC837684}"/>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434B6B1F-E539-AA0B-CEE4-2F78388045A2}"/>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5BB15BC8-D78C-52FF-7643-63DC84B19B37}"/>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B6E5F870-9D92-0089-2BE7-857588B1985E}"/>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8D918794-3C43-03B2-A707-BAAF47309E70}"/>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40</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88D07AC2-89F6-CB81-D5C1-4120D518BFCF}"/>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3438360C-E896-178A-A0DA-9F8D2626EA18}"/>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62404246-B5D3-7273-6D60-F48C64327990}"/>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5</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4E439D0E-B35B-4FD8-8AAE-F4C5B885BF62}"/>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EC64DA1C-B756-5C51-BE49-8B5C8C0F5977}"/>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200904D7-1FA3-F70E-0BEF-6EC8D6ADC372}"/>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15" name="Picture 14">
            <a:extLst>
              <a:ext uri="{FF2B5EF4-FFF2-40B4-BE49-F238E27FC236}">
                <a16:creationId xmlns:a16="http://schemas.microsoft.com/office/drawing/2014/main" id="{FE80206B-E5E9-7BC7-D915-9688D2006A61}"/>
              </a:ext>
            </a:extLst>
          </p:cNvPr>
          <p:cNvPicPr>
            <a:picLocks noChangeAspect="1"/>
          </p:cNvPicPr>
          <p:nvPr/>
        </p:nvPicPr>
        <p:blipFill>
          <a:blip r:embed="rId4"/>
          <a:stretch>
            <a:fillRect/>
          </a:stretch>
        </p:blipFill>
        <p:spPr>
          <a:xfrm>
            <a:off x="1036583" y="2968013"/>
            <a:ext cx="2314898" cy="2781688"/>
          </a:xfrm>
          <a:prstGeom prst="rect">
            <a:avLst/>
          </a:prstGeom>
        </p:spPr>
      </p:pic>
      <p:pic>
        <p:nvPicPr>
          <p:cNvPr id="18" name="Picture 17">
            <a:extLst>
              <a:ext uri="{FF2B5EF4-FFF2-40B4-BE49-F238E27FC236}">
                <a16:creationId xmlns:a16="http://schemas.microsoft.com/office/drawing/2014/main" id="{C7B0D7B5-21C0-E335-3844-E2B68B95ED45}"/>
              </a:ext>
            </a:extLst>
          </p:cNvPr>
          <p:cNvPicPr>
            <a:picLocks noChangeAspect="1"/>
          </p:cNvPicPr>
          <p:nvPr/>
        </p:nvPicPr>
        <p:blipFill>
          <a:blip r:embed="rId5"/>
          <a:stretch>
            <a:fillRect/>
          </a:stretch>
        </p:blipFill>
        <p:spPr>
          <a:xfrm>
            <a:off x="4943314" y="2934670"/>
            <a:ext cx="2305372" cy="2848373"/>
          </a:xfrm>
          <a:prstGeom prst="rect">
            <a:avLst/>
          </a:prstGeom>
        </p:spPr>
      </p:pic>
      <p:pic>
        <p:nvPicPr>
          <p:cNvPr id="20" name="Picture 19">
            <a:extLst>
              <a:ext uri="{FF2B5EF4-FFF2-40B4-BE49-F238E27FC236}">
                <a16:creationId xmlns:a16="http://schemas.microsoft.com/office/drawing/2014/main" id="{A5D10D71-C127-C594-7A5B-07817D99DD85}"/>
              </a:ext>
            </a:extLst>
          </p:cNvPr>
          <p:cNvPicPr>
            <a:picLocks noChangeAspect="1"/>
          </p:cNvPicPr>
          <p:nvPr/>
        </p:nvPicPr>
        <p:blipFill>
          <a:blip r:embed="rId6"/>
          <a:stretch>
            <a:fillRect/>
          </a:stretch>
        </p:blipFill>
        <p:spPr>
          <a:xfrm>
            <a:off x="8879495" y="2901327"/>
            <a:ext cx="2286319" cy="2848373"/>
          </a:xfrm>
          <a:prstGeom prst="rect">
            <a:avLst/>
          </a:prstGeom>
        </p:spPr>
      </p:pic>
    </p:spTree>
    <p:extLst>
      <p:ext uri="{BB962C8B-B14F-4D97-AF65-F5344CB8AC3E}">
        <p14:creationId xmlns:p14="http://schemas.microsoft.com/office/powerpoint/2010/main" val="12615043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24760-5B78-FEA8-BDA7-F22B2ECE2830}"/>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DF06C6BF-386E-1D6A-A587-115F7CDCE7BD}"/>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08D6D011-0DC5-4D02-89A8-4CD65FC2449A}"/>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5756EA86-19FB-CC73-08C7-5303FF431726}"/>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CFE9886A-5DEA-ED85-FBE6-B164BF97EC62}"/>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F0D50D54-2BBC-2FB2-ACB6-2025BBEEDF54}"/>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4CDA893C-F7FC-231E-749D-8B3459B428AB}"/>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41</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82B48525-EE36-3E47-0EBE-98A5A5D88F9A}"/>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93CBF5FF-D6CC-A5C4-C5E5-ABD42936FCD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4C129E52-4CCE-5182-95C7-7CBF02335D66}"/>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5</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E682791A-2891-8C20-69FF-4B263E3AA065}"/>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3299C48A-CB0F-240C-84C9-4330D39CD28D}"/>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E61995EB-2241-4708-A7CA-2F0FAA9E7181}"/>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F2BCD3F4-C5CF-E36D-2985-33F7D0F18652}"/>
              </a:ext>
            </a:extLst>
          </p:cNvPr>
          <p:cNvPicPr>
            <a:picLocks noChangeAspect="1"/>
          </p:cNvPicPr>
          <p:nvPr/>
        </p:nvPicPr>
        <p:blipFill>
          <a:blip r:embed="rId4"/>
          <a:stretch>
            <a:fillRect/>
          </a:stretch>
        </p:blipFill>
        <p:spPr>
          <a:xfrm>
            <a:off x="1313994" y="3025030"/>
            <a:ext cx="2305372" cy="2810267"/>
          </a:xfrm>
          <a:prstGeom prst="rect">
            <a:avLst/>
          </a:prstGeom>
        </p:spPr>
      </p:pic>
      <p:pic>
        <p:nvPicPr>
          <p:cNvPr id="15" name="Picture 14">
            <a:extLst>
              <a:ext uri="{FF2B5EF4-FFF2-40B4-BE49-F238E27FC236}">
                <a16:creationId xmlns:a16="http://schemas.microsoft.com/office/drawing/2014/main" id="{0E25FCB8-05E2-13AE-EF08-59BBDEBCDFAE}"/>
              </a:ext>
            </a:extLst>
          </p:cNvPr>
          <p:cNvPicPr>
            <a:picLocks noChangeAspect="1"/>
          </p:cNvPicPr>
          <p:nvPr/>
        </p:nvPicPr>
        <p:blipFill>
          <a:blip r:embed="rId5"/>
          <a:stretch>
            <a:fillRect/>
          </a:stretch>
        </p:blipFill>
        <p:spPr>
          <a:xfrm>
            <a:off x="4929024" y="2893056"/>
            <a:ext cx="2333951" cy="2915057"/>
          </a:xfrm>
          <a:prstGeom prst="rect">
            <a:avLst/>
          </a:prstGeom>
        </p:spPr>
      </p:pic>
      <p:pic>
        <p:nvPicPr>
          <p:cNvPr id="18" name="Picture 17">
            <a:extLst>
              <a:ext uri="{FF2B5EF4-FFF2-40B4-BE49-F238E27FC236}">
                <a16:creationId xmlns:a16="http://schemas.microsoft.com/office/drawing/2014/main" id="{3A217808-CAC8-B8BC-A80D-7CF5E2E3F1D7}"/>
              </a:ext>
            </a:extLst>
          </p:cNvPr>
          <p:cNvPicPr>
            <a:picLocks noChangeAspect="1"/>
          </p:cNvPicPr>
          <p:nvPr/>
        </p:nvPicPr>
        <p:blipFill>
          <a:blip r:embed="rId6"/>
          <a:stretch>
            <a:fillRect/>
          </a:stretch>
        </p:blipFill>
        <p:spPr>
          <a:xfrm>
            <a:off x="9048427" y="2935924"/>
            <a:ext cx="2305372" cy="2829320"/>
          </a:xfrm>
          <a:prstGeom prst="rect">
            <a:avLst/>
          </a:prstGeom>
        </p:spPr>
      </p:pic>
    </p:spTree>
    <p:extLst>
      <p:ext uri="{BB962C8B-B14F-4D97-AF65-F5344CB8AC3E}">
        <p14:creationId xmlns:p14="http://schemas.microsoft.com/office/powerpoint/2010/main" val="12754318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E769-C8A3-6595-C37E-3D4BFB18FCFE}"/>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52E6DA22-A506-4014-8443-A7494D1B525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1FF4FC6F-507F-0194-8C24-52FAF9DBD167}"/>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84E092D1-1C7B-A30D-4865-22EF73028490}"/>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53618340-C7F2-BD82-E9EE-56D1DD7C90AC}"/>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4D47D85E-B593-7B13-5962-A7ECF3993757}"/>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F5A90D16-33FD-D972-3E31-F882F03AE41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42</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0243D5CC-DF9D-DE43-3D11-737D055BFB81}"/>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40657C95-3F0E-F112-55A0-50FA2F84365E}"/>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A27F3D19-EF63-9473-D192-2570E59A4B98}"/>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5</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LBP</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E65D5EE2-8A05-97D8-1CD2-9239489F2A6C}"/>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6FBBFAA4-8667-A75D-CF1D-E21EF11EE6CD}"/>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B2C1AA01-AE86-314B-A96C-67BD9D391115}"/>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5" name="Picture 4">
            <a:extLst>
              <a:ext uri="{FF2B5EF4-FFF2-40B4-BE49-F238E27FC236}">
                <a16:creationId xmlns:a16="http://schemas.microsoft.com/office/drawing/2014/main" id="{9819E261-4861-4D0B-C8A9-861B8F844582}"/>
              </a:ext>
            </a:extLst>
          </p:cNvPr>
          <p:cNvPicPr>
            <a:picLocks noChangeAspect="1"/>
          </p:cNvPicPr>
          <p:nvPr/>
        </p:nvPicPr>
        <p:blipFill>
          <a:blip r:embed="rId4"/>
          <a:stretch>
            <a:fillRect/>
          </a:stretch>
        </p:blipFill>
        <p:spPr>
          <a:xfrm>
            <a:off x="1329453" y="2858319"/>
            <a:ext cx="2286319" cy="2753109"/>
          </a:xfrm>
          <a:prstGeom prst="rect">
            <a:avLst/>
          </a:prstGeom>
        </p:spPr>
      </p:pic>
      <p:pic>
        <p:nvPicPr>
          <p:cNvPr id="15" name="Picture 14">
            <a:extLst>
              <a:ext uri="{FF2B5EF4-FFF2-40B4-BE49-F238E27FC236}">
                <a16:creationId xmlns:a16="http://schemas.microsoft.com/office/drawing/2014/main" id="{ED128D7A-F672-7D58-BB84-09D45E7EA660}"/>
              </a:ext>
            </a:extLst>
          </p:cNvPr>
          <p:cNvPicPr>
            <a:picLocks noChangeAspect="1"/>
          </p:cNvPicPr>
          <p:nvPr/>
        </p:nvPicPr>
        <p:blipFill>
          <a:blip r:embed="rId5"/>
          <a:stretch>
            <a:fillRect/>
          </a:stretch>
        </p:blipFill>
        <p:spPr>
          <a:xfrm>
            <a:off x="4948077" y="2782108"/>
            <a:ext cx="2295845" cy="2829320"/>
          </a:xfrm>
          <a:prstGeom prst="rect">
            <a:avLst/>
          </a:prstGeom>
        </p:spPr>
      </p:pic>
      <p:pic>
        <p:nvPicPr>
          <p:cNvPr id="18" name="Picture 17">
            <a:extLst>
              <a:ext uri="{FF2B5EF4-FFF2-40B4-BE49-F238E27FC236}">
                <a16:creationId xmlns:a16="http://schemas.microsoft.com/office/drawing/2014/main" id="{6D39DDEF-9F25-24F0-5FA2-E71E07574A22}"/>
              </a:ext>
            </a:extLst>
          </p:cNvPr>
          <p:cNvPicPr>
            <a:picLocks noChangeAspect="1"/>
          </p:cNvPicPr>
          <p:nvPr/>
        </p:nvPicPr>
        <p:blipFill>
          <a:blip r:embed="rId6"/>
          <a:stretch>
            <a:fillRect/>
          </a:stretch>
        </p:blipFill>
        <p:spPr>
          <a:xfrm>
            <a:off x="8924924" y="2858319"/>
            <a:ext cx="2248214" cy="2810267"/>
          </a:xfrm>
          <a:prstGeom prst="rect">
            <a:avLst/>
          </a:prstGeom>
        </p:spPr>
      </p:pic>
    </p:spTree>
    <p:extLst>
      <p:ext uri="{BB962C8B-B14F-4D97-AF65-F5344CB8AC3E}">
        <p14:creationId xmlns:p14="http://schemas.microsoft.com/office/powerpoint/2010/main" val="9740577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5548A-C890-816A-C547-6ECB38F2F6B2}"/>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41FD9027-BFED-09D8-8FE1-71CCF18573F8}"/>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8E20E522-2239-7E63-96CA-24794A162DBD}"/>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AEB40C3A-6134-CC71-63C9-3CA974F30A1A}"/>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BAF3EBF4-14F1-4FB5-F966-C9D00FBE74C4}"/>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5FA9EA80-B6C7-69B1-0195-1C0F0931A3C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0C2C9AFA-2D44-08E8-2CC9-72D65B1CA15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43</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CDEE7F26-9ACD-A8EB-B53C-EF30955E2D33}"/>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BFB949C2-60EB-178C-AAA4-838B93667E0B}"/>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7B1406A5-B4BA-AB08-987C-9F92C9F1725A}"/>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6</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a:t>
            </a:r>
            <a:r>
              <a:rPr lang="en-US" sz="2000" b="1" dirty="0">
                <a:latin typeface="Aptos Display" panose="020B0004020202020204" pitchFamily="34" charset="0"/>
              </a:rPr>
              <a:t>SIFT</a:t>
            </a:r>
          </a:p>
        </p:txBody>
      </p:sp>
      <p:sp>
        <p:nvSpPr>
          <p:cNvPr id="21" name="TextBox 20">
            <a:extLst>
              <a:ext uri="{FF2B5EF4-FFF2-40B4-BE49-F238E27FC236}">
                <a16:creationId xmlns:a16="http://schemas.microsoft.com/office/drawing/2014/main" id="{3BDE76E3-0252-7F6F-9972-27B5E7E3B762}"/>
              </a:ext>
            </a:extLst>
          </p:cNvPr>
          <p:cNvSpPr txBox="1"/>
          <p:nvPr/>
        </p:nvSpPr>
        <p:spPr>
          <a:xfrm>
            <a:off x="895099" y="2725563"/>
            <a:ext cx="4890395" cy="369332"/>
          </a:xfrm>
          <a:prstGeom prst="rect">
            <a:avLst/>
          </a:prstGeom>
          <a:noFill/>
        </p:spPr>
        <p:txBody>
          <a:bodyPr wrap="square">
            <a:spAutoFit/>
          </a:bodyPr>
          <a:lstStyle/>
          <a:p>
            <a:r>
              <a:rPr lang="vi-VN" dirty="0">
                <a:latin typeface="Aptos Display" panose="020B0004020202020204" pitchFamily="34" charset="0"/>
              </a:rPr>
              <a:t>vocab_size = </a:t>
            </a:r>
            <a:r>
              <a:rPr lang="en-US" dirty="0">
                <a:latin typeface="Aptos Display" panose="020B0004020202020204" pitchFamily="34" charset="0"/>
              </a:rPr>
              <a:t>1</a:t>
            </a:r>
            <a:r>
              <a:rPr lang="vi-VN" dirty="0">
                <a:latin typeface="Aptos Display" panose="020B0004020202020204" pitchFamily="34" charset="0"/>
              </a:rPr>
              <a:t>00</a:t>
            </a:r>
          </a:p>
        </p:txBody>
      </p:sp>
      <p:sp>
        <p:nvSpPr>
          <p:cNvPr id="30" name="Rectangle 29">
            <a:extLst>
              <a:ext uri="{FF2B5EF4-FFF2-40B4-BE49-F238E27FC236}">
                <a16:creationId xmlns:a16="http://schemas.microsoft.com/office/drawing/2014/main" id="{94ABC8F6-9861-C0C6-F2AE-DB74DE08888A}"/>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BF77464B-A855-0129-0A4E-648C6871CFD8}"/>
              </a:ext>
            </a:extLst>
          </p:cNvPr>
          <p:cNvSpPr txBox="1"/>
          <p:nvPr/>
        </p:nvSpPr>
        <p:spPr>
          <a:xfrm>
            <a:off x="895099" y="4467996"/>
            <a:ext cx="4890395" cy="923330"/>
          </a:xfrm>
          <a:prstGeom prst="rect">
            <a:avLst/>
          </a:prstGeom>
          <a:noFill/>
        </p:spPr>
        <p:txBody>
          <a:bodyPr wrap="square">
            <a:spAutoFit/>
          </a:bodyPr>
          <a:lstStyle/>
          <a:p>
            <a:r>
              <a:rPr lang="en-US" dirty="0">
                <a:latin typeface="Aptos Display" panose="020B0004020202020204" pitchFamily="34" charset="0"/>
              </a:rPr>
              <a:t>kernel = </a:t>
            </a:r>
            <a:r>
              <a:rPr lang="en-US" dirty="0" err="1">
                <a:latin typeface="Aptos Display" panose="020B0004020202020204" pitchFamily="34" charset="0"/>
              </a:rPr>
              <a:t>rbf</a:t>
            </a:r>
            <a:endParaRPr lang="en-US" dirty="0">
              <a:latin typeface="Aptos Display" panose="020B0004020202020204" pitchFamily="34" charset="0"/>
            </a:endParaRPr>
          </a:p>
          <a:p>
            <a:r>
              <a:rPr lang="en-US" dirty="0">
                <a:latin typeface="Aptos Display" panose="020B0004020202020204" pitchFamily="34" charset="0"/>
              </a:rPr>
              <a:t>C = 1.502040551723996</a:t>
            </a:r>
          </a:p>
          <a:p>
            <a:r>
              <a:rPr lang="en-US" dirty="0">
                <a:latin typeface="Aptos Display" panose="020B0004020202020204" pitchFamily="34" charset="0"/>
              </a:rPr>
              <a:t>gamma = scale</a:t>
            </a:r>
          </a:p>
        </p:txBody>
      </p:sp>
      <p:sp>
        <p:nvSpPr>
          <p:cNvPr id="20" name="TextBox 19">
            <a:extLst>
              <a:ext uri="{FF2B5EF4-FFF2-40B4-BE49-F238E27FC236}">
                <a16:creationId xmlns:a16="http://schemas.microsoft.com/office/drawing/2014/main" id="{D3B7EBF3-53F5-42FB-B821-5A2498B2042E}"/>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SIFT</a:t>
            </a:r>
          </a:p>
        </p:txBody>
      </p:sp>
      <p:sp>
        <p:nvSpPr>
          <p:cNvPr id="22" name="TextBox 21">
            <a:extLst>
              <a:ext uri="{FF2B5EF4-FFF2-40B4-BE49-F238E27FC236}">
                <a16:creationId xmlns:a16="http://schemas.microsoft.com/office/drawing/2014/main" id="{DD31F9EE-31AC-190B-9671-9A2E24B4EEBB}"/>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SVM</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7BFDE6BB-7FF7-A816-3C35-794B70A2E2BD}"/>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1</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AA78EDA2-606F-ECBC-01A5-C6DC5ACABA3C}"/>
              </a:ext>
            </a:extLst>
          </p:cNvPr>
          <p:cNvSpPr txBox="1"/>
          <p:nvPr/>
        </p:nvSpPr>
        <p:spPr>
          <a:xfrm>
            <a:off x="4912538" y="4924520"/>
            <a:ext cx="6006426" cy="923330"/>
          </a:xfrm>
          <a:prstGeom prst="rect">
            <a:avLst/>
          </a:prstGeom>
          <a:noFill/>
        </p:spPr>
        <p:txBody>
          <a:bodyPr wrap="square">
            <a:spAutoFit/>
          </a:bodyPr>
          <a:lstStyle/>
          <a:p>
            <a:r>
              <a:rPr lang="en-US" dirty="0" err="1">
                <a:latin typeface="Aptos Display" panose="020B0004020202020204" pitchFamily="34" charset="0"/>
              </a:rPr>
              <a:t>vocab_size</a:t>
            </a:r>
            <a:r>
              <a:rPr lang="en-US" dirty="0">
                <a:latin typeface="Aptos Display" panose="020B0004020202020204" pitchFamily="34" charset="0"/>
              </a:rPr>
              <a:t> = 100: SIFT </a:t>
            </a:r>
            <a:r>
              <a:rPr lang="en-US" dirty="0" err="1">
                <a:latin typeface="Aptos Display" panose="020B0004020202020204" pitchFamily="34" charset="0"/>
              </a:rPr>
              <a:t>cung</a:t>
            </a:r>
            <a:r>
              <a:rPr lang="en-US" dirty="0">
                <a:latin typeface="Aptos Display" panose="020B0004020202020204" pitchFamily="34" charset="0"/>
              </a:rPr>
              <a:t> </a:t>
            </a:r>
            <a:r>
              <a:rPr lang="en-US" dirty="0" err="1">
                <a:latin typeface="Aptos Display" panose="020B0004020202020204" pitchFamily="34" charset="0"/>
              </a:rPr>
              <a:t>cấp</a:t>
            </a:r>
            <a:r>
              <a:rPr lang="en-US" dirty="0">
                <a:latin typeface="Aptos Display" panose="020B0004020202020204" pitchFamily="34" charset="0"/>
              </a:rPr>
              <a:t> </a:t>
            </a:r>
            <a:r>
              <a:rPr lang="en-US" dirty="0" err="1">
                <a:latin typeface="Aptos Display" panose="020B0004020202020204" pitchFamily="34" charset="0"/>
              </a:rPr>
              <a:t>đặc</a:t>
            </a:r>
            <a:r>
              <a:rPr lang="en-US" dirty="0">
                <a:latin typeface="Aptos Display" panose="020B0004020202020204" pitchFamily="34" charset="0"/>
              </a:rPr>
              <a:t> </a:t>
            </a:r>
            <a:r>
              <a:rPr lang="en-US" dirty="0" err="1">
                <a:latin typeface="Aptos Display" panose="020B0004020202020204" pitchFamily="34" charset="0"/>
              </a:rPr>
              <a:t>trưng</a:t>
            </a:r>
            <a:r>
              <a:rPr lang="en-US" dirty="0">
                <a:latin typeface="Aptos Display" panose="020B0004020202020204" pitchFamily="34" charset="0"/>
              </a:rPr>
              <a:t> chi </a:t>
            </a:r>
            <a:r>
              <a:rPr lang="en-US" dirty="0" err="1">
                <a:latin typeface="Aptos Display" panose="020B0004020202020204" pitchFamily="34" charset="0"/>
              </a:rPr>
              <a:t>tiết</a:t>
            </a:r>
            <a:r>
              <a:rPr lang="en-US" dirty="0">
                <a:latin typeface="Aptos Display" panose="020B0004020202020204" pitchFamily="34" charset="0"/>
              </a:rPr>
              <a:t>, SVM kernel </a:t>
            </a:r>
            <a:r>
              <a:rPr lang="en-US" dirty="0" err="1">
                <a:latin typeface="Aptos Display" panose="020B0004020202020204" pitchFamily="34" charset="0"/>
              </a:rPr>
              <a:t>rbf</a:t>
            </a:r>
            <a:r>
              <a:rPr lang="en-US" dirty="0">
                <a:latin typeface="Aptos Display" panose="020B0004020202020204" pitchFamily="34" charset="0"/>
              </a:rPr>
              <a:t> </a:t>
            </a:r>
            <a:r>
              <a:rPr lang="en-US" dirty="0" err="1">
                <a:latin typeface="Aptos Display" panose="020B0004020202020204" pitchFamily="34" charset="0"/>
              </a:rPr>
              <a:t>với</a:t>
            </a:r>
            <a:r>
              <a:rPr lang="en-US" dirty="0">
                <a:latin typeface="Aptos Display" panose="020B0004020202020204" pitchFamily="34" charset="0"/>
              </a:rPr>
              <a:t> gamma scale </a:t>
            </a:r>
            <a:r>
              <a:rPr lang="en-US" dirty="0" err="1">
                <a:latin typeface="Aptos Display" panose="020B0004020202020204" pitchFamily="34" charset="0"/>
              </a:rPr>
              <a:t>học</a:t>
            </a:r>
            <a:r>
              <a:rPr lang="en-US" dirty="0">
                <a:latin typeface="Aptos Display" panose="020B0004020202020204" pitchFamily="34" charset="0"/>
              </a:rPr>
              <a:t> </a:t>
            </a:r>
            <a:r>
              <a:rPr lang="en-US" dirty="0" err="1">
                <a:latin typeface="Aptos Display" panose="020B0004020202020204" pitchFamily="34" charset="0"/>
              </a:rPr>
              <a:t>ranh</a:t>
            </a:r>
            <a:r>
              <a:rPr lang="en-US" dirty="0">
                <a:latin typeface="Aptos Display" panose="020B0004020202020204" pitchFamily="34" charset="0"/>
              </a:rPr>
              <a:t> </a:t>
            </a:r>
            <a:r>
              <a:rPr lang="en-US" dirty="0" err="1">
                <a:latin typeface="Aptos Display" panose="020B0004020202020204" pitchFamily="34" charset="0"/>
              </a:rPr>
              <a:t>giới</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tốt</a:t>
            </a:r>
            <a:r>
              <a:rPr lang="en-US" dirty="0">
                <a:latin typeface="Aptos Display" panose="020B0004020202020204" pitchFamily="34" charset="0"/>
              </a:rPr>
              <a:t>, model </a:t>
            </a:r>
            <a:r>
              <a:rPr lang="en-US" dirty="0" err="1">
                <a:latin typeface="Aptos Display" panose="020B0004020202020204" pitchFamily="34" charset="0"/>
              </a:rPr>
              <a:t>ổn</a:t>
            </a:r>
            <a:r>
              <a:rPr lang="en-US" dirty="0">
                <a:latin typeface="Aptos Display" panose="020B0004020202020204" pitchFamily="34" charset="0"/>
              </a:rPr>
              <a:t> </a:t>
            </a:r>
            <a:r>
              <a:rPr lang="en-US" dirty="0" err="1">
                <a:latin typeface="Aptos Display" panose="020B0004020202020204" pitchFamily="34" charset="0"/>
              </a:rPr>
              <a:t>định</a:t>
            </a:r>
            <a:r>
              <a:rPr lang="en-US" dirty="0">
                <a:latin typeface="Aptos Display" panose="020B0004020202020204" pitchFamily="34" charset="0"/>
              </a:rPr>
              <a:t>, accuracy </a:t>
            </a:r>
            <a:r>
              <a:rPr lang="en-US" dirty="0" err="1">
                <a:latin typeface="Aptos Display" panose="020B0004020202020204" pitchFamily="34" charset="0"/>
              </a:rPr>
              <a:t>và</a:t>
            </a:r>
            <a:r>
              <a:rPr lang="en-US" dirty="0">
                <a:latin typeface="Aptos Display" panose="020B0004020202020204" pitchFamily="34" charset="0"/>
              </a:rPr>
              <a:t> F1-score </a:t>
            </a:r>
            <a:r>
              <a:rPr lang="en-US" dirty="0" err="1">
                <a:latin typeface="Aptos Display" panose="020B0004020202020204" pitchFamily="34" charset="0"/>
              </a:rPr>
              <a:t>cao</a:t>
            </a:r>
            <a:r>
              <a:rPr lang="en-US" dirty="0">
                <a:latin typeface="Aptos Display" panose="020B0004020202020204" pitchFamily="34" charset="0"/>
              </a:rPr>
              <a:t>.</a:t>
            </a:r>
          </a:p>
        </p:txBody>
      </p:sp>
      <p:sp>
        <p:nvSpPr>
          <p:cNvPr id="24" name="Arrow: Right 23">
            <a:extLst>
              <a:ext uri="{FF2B5EF4-FFF2-40B4-BE49-F238E27FC236}">
                <a16:creationId xmlns:a16="http://schemas.microsoft.com/office/drawing/2014/main" id="{70DA4059-576D-EB5E-CD83-CCDF09A8C68A}"/>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3" name="Picture 2" descr="A table with numbers and a few black text&#10;&#10;AI-generated content may be incorrect.">
            <a:extLst>
              <a:ext uri="{FF2B5EF4-FFF2-40B4-BE49-F238E27FC236}">
                <a16:creationId xmlns:a16="http://schemas.microsoft.com/office/drawing/2014/main" id="{27AE8A3A-15C0-8C9D-5377-5C689F1EA4DF}"/>
              </a:ext>
            </a:extLst>
          </p:cNvPr>
          <p:cNvPicPr>
            <a:picLocks noChangeAspect="1"/>
          </p:cNvPicPr>
          <p:nvPr/>
        </p:nvPicPr>
        <p:blipFill>
          <a:blip r:embed="rId4"/>
          <a:stretch>
            <a:fillRect/>
          </a:stretch>
        </p:blipFill>
        <p:spPr>
          <a:xfrm>
            <a:off x="4995401" y="1781875"/>
            <a:ext cx="5577205" cy="2942590"/>
          </a:xfrm>
          <a:prstGeom prst="rect">
            <a:avLst/>
          </a:prstGeom>
        </p:spPr>
      </p:pic>
    </p:spTree>
    <p:extLst>
      <p:ext uri="{BB962C8B-B14F-4D97-AF65-F5344CB8AC3E}">
        <p14:creationId xmlns:p14="http://schemas.microsoft.com/office/powerpoint/2010/main" val="32510673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E65E9-0DDE-A070-4394-5F8AA7ABBEE8}"/>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B745FEF0-1FC1-6BD0-0CDC-6385598D0B9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C0BD36D7-0298-3947-39AD-39A9D52E282F}"/>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677151D5-A670-E8CC-DD08-CA62015A2E35}"/>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587324E3-1817-F4CE-F05C-30CDA064F921}"/>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FEDAE081-C605-8E16-A997-9D16FC97CC9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854204B4-B0FA-64FB-00A1-A2C0E704B685}"/>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44</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DBC16DBB-FA2D-FB79-851E-E94158B1B188}"/>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E821A027-CFDF-077A-52B7-598F626C1C04}"/>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2B4CBFE0-9905-F948-897C-E2F6D354035C}"/>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6</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a:t>
            </a:r>
            <a:r>
              <a:rPr lang="en-US" sz="2000" b="1" dirty="0">
                <a:latin typeface="Aptos Display" panose="020B0004020202020204" pitchFamily="34" charset="0"/>
              </a:rPr>
              <a:t>SIFT</a:t>
            </a:r>
          </a:p>
        </p:txBody>
      </p:sp>
      <p:sp>
        <p:nvSpPr>
          <p:cNvPr id="21" name="TextBox 20">
            <a:extLst>
              <a:ext uri="{FF2B5EF4-FFF2-40B4-BE49-F238E27FC236}">
                <a16:creationId xmlns:a16="http://schemas.microsoft.com/office/drawing/2014/main" id="{7DA3F3D1-B5CE-06E8-7181-6D4A6566F34E}"/>
              </a:ext>
            </a:extLst>
          </p:cNvPr>
          <p:cNvSpPr txBox="1"/>
          <p:nvPr/>
        </p:nvSpPr>
        <p:spPr>
          <a:xfrm>
            <a:off x="895099" y="2725563"/>
            <a:ext cx="4890395" cy="369332"/>
          </a:xfrm>
          <a:prstGeom prst="rect">
            <a:avLst/>
          </a:prstGeom>
          <a:noFill/>
        </p:spPr>
        <p:txBody>
          <a:bodyPr wrap="square">
            <a:spAutoFit/>
          </a:bodyPr>
          <a:lstStyle/>
          <a:p>
            <a:r>
              <a:rPr lang="vi-VN" dirty="0">
                <a:latin typeface="Aptos Display" panose="020B0004020202020204" pitchFamily="34" charset="0"/>
              </a:rPr>
              <a:t>vocab_size = </a:t>
            </a:r>
            <a:r>
              <a:rPr lang="en-US" dirty="0">
                <a:latin typeface="Aptos Display" panose="020B0004020202020204" pitchFamily="34" charset="0"/>
              </a:rPr>
              <a:t>2</a:t>
            </a:r>
            <a:r>
              <a:rPr lang="vi-VN" dirty="0">
                <a:latin typeface="Aptos Display" panose="020B0004020202020204" pitchFamily="34" charset="0"/>
              </a:rPr>
              <a:t>00</a:t>
            </a:r>
          </a:p>
        </p:txBody>
      </p:sp>
      <p:sp>
        <p:nvSpPr>
          <p:cNvPr id="30" name="Rectangle 29">
            <a:extLst>
              <a:ext uri="{FF2B5EF4-FFF2-40B4-BE49-F238E27FC236}">
                <a16:creationId xmlns:a16="http://schemas.microsoft.com/office/drawing/2014/main" id="{B507D786-EBE5-C63B-DBFF-1C5C1D9C23E8}"/>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15" name="TextBox 14">
            <a:extLst>
              <a:ext uri="{FF2B5EF4-FFF2-40B4-BE49-F238E27FC236}">
                <a16:creationId xmlns:a16="http://schemas.microsoft.com/office/drawing/2014/main" id="{4DB2547F-CD7C-8903-59A7-D8F1963E46A3}"/>
              </a:ext>
            </a:extLst>
          </p:cNvPr>
          <p:cNvSpPr txBox="1"/>
          <p:nvPr/>
        </p:nvSpPr>
        <p:spPr>
          <a:xfrm>
            <a:off x="895099" y="4467996"/>
            <a:ext cx="4890395" cy="923330"/>
          </a:xfrm>
          <a:prstGeom prst="rect">
            <a:avLst/>
          </a:prstGeom>
          <a:noFill/>
        </p:spPr>
        <p:txBody>
          <a:bodyPr wrap="square">
            <a:spAutoFit/>
          </a:bodyPr>
          <a:lstStyle/>
          <a:p>
            <a:r>
              <a:rPr lang="en-US" dirty="0">
                <a:latin typeface="Aptos Display" panose="020B0004020202020204" pitchFamily="34" charset="0"/>
              </a:rPr>
              <a:t>kernel = </a:t>
            </a:r>
            <a:r>
              <a:rPr lang="en-US" dirty="0" err="1">
                <a:latin typeface="Aptos Display" panose="020B0004020202020204" pitchFamily="34" charset="0"/>
              </a:rPr>
              <a:t>rbf</a:t>
            </a:r>
            <a:endParaRPr lang="en-US" dirty="0">
              <a:latin typeface="Aptos Display" panose="020B0004020202020204" pitchFamily="34" charset="0"/>
            </a:endParaRPr>
          </a:p>
          <a:p>
            <a:pPr fontAlgn="base" latinLnBrk="1"/>
            <a:r>
              <a:rPr lang="en-US" dirty="0">
                <a:latin typeface="Aptos Display" panose="020B0004020202020204" pitchFamily="34" charset="0"/>
              </a:rPr>
              <a:t>C = 291.5443189153751</a:t>
            </a:r>
          </a:p>
          <a:p>
            <a:r>
              <a:rPr lang="en-US" dirty="0">
                <a:latin typeface="Aptos Display" panose="020B0004020202020204" pitchFamily="34" charset="0"/>
              </a:rPr>
              <a:t>gamma = auto</a:t>
            </a:r>
          </a:p>
        </p:txBody>
      </p:sp>
      <p:sp>
        <p:nvSpPr>
          <p:cNvPr id="20" name="TextBox 19">
            <a:extLst>
              <a:ext uri="{FF2B5EF4-FFF2-40B4-BE49-F238E27FC236}">
                <a16:creationId xmlns:a16="http://schemas.microsoft.com/office/drawing/2014/main" id="{8058C945-C502-BE51-325F-9E86B52C0AEE}"/>
              </a:ext>
            </a:extLst>
          </p:cNvPr>
          <p:cNvSpPr txBox="1"/>
          <p:nvPr/>
        </p:nvSpPr>
        <p:spPr>
          <a:xfrm>
            <a:off x="747123" y="2370669"/>
            <a:ext cx="4890395" cy="369332"/>
          </a:xfrm>
          <a:prstGeom prst="rect">
            <a:avLst/>
          </a:prstGeom>
          <a:noFill/>
        </p:spPr>
        <p:txBody>
          <a:bodyPr wrap="square">
            <a:spAutoFit/>
          </a:bodyPr>
          <a:lstStyle/>
          <a:p>
            <a:r>
              <a:rPr lang="vi-VN" dirty="0">
                <a:latin typeface="Aptos Display" panose="020B0004020202020204" pitchFamily="34" charset="0"/>
              </a:rPr>
              <a:t>Đặc trưng SIFT</a:t>
            </a:r>
          </a:p>
        </p:txBody>
      </p:sp>
      <p:sp>
        <p:nvSpPr>
          <p:cNvPr id="22" name="TextBox 21">
            <a:extLst>
              <a:ext uri="{FF2B5EF4-FFF2-40B4-BE49-F238E27FC236}">
                <a16:creationId xmlns:a16="http://schemas.microsoft.com/office/drawing/2014/main" id="{4162353B-B058-6FB9-D042-765A6D6CCE88}"/>
              </a:ext>
            </a:extLst>
          </p:cNvPr>
          <p:cNvSpPr txBox="1"/>
          <p:nvPr/>
        </p:nvSpPr>
        <p:spPr>
          <a:xfrm>
            <a:off x="747124" y="4014915"/>
            <a:ext cx="4890395" cy="369332"/>
          </a:xfrm>
          <a:prstGeom prst="rect">
            <a:avLst/>
          </a:prstGeom>
          <a:noFill/>
        </p:spPr>
        <p:txBody>
          <a:bodyPr wrap="square">
            <a:spAutoFit/>
          </a:bodyPr>
          <a:lstStyle/>
          <a:p>
            <a:r>
              <a:rPr lang="vi-VN" dirty="0">
                <a:latin typeface="Aptos Display" panose="020B0004020202020204" pitchFamily="34" charset="0"/>
              </a:rPr>
              <a:t>Mô hình </a:t>
            </a:r>
            <a:r>
              <a:rPr lang="en-US" dirty="0">
                <a:latin typeface="Aptos Display" panose="020B0004020202020204" pitchFamily="34" charset="0"/>
              </a:rPr>
              <a:t>SVM</a:t>
            </a:r>
            <a:endParaRPr lang="vi-VN" dirty="0">
              <a:latin typeface="Aptos Display" panose="020B0004020202020204" pitchFamily="34" charset="0"/>
            </a:endParaRPr>
          </a:p>
        </p:txBody>
      </p:sp>
      <p:sp>
        <p:nvSpPr>
          <p:cNvPr id="23" name="TextBox 22">
            <a:extLst>
              <a:ext uri="{FF2B5EF4-FFF2-40B4-BE49-F238E27FC236}">
                <a16:creationId xmlns:a16="http://schemas.microsoft.com/office/drawing/2014/main" id="{8A3814FD-60BC-5C75-9569-37C08291F5CB}"/>
              </a:ext>
            </a:extLst>
          </p:cNvPr>
          <p:cNvSpPr txBox="1"/>
          <p:nvPr/>
        </p:nvSpPr>
        <p:spPr>
          <a:xfrm>
            <a:off x="747123" y="1785060"/>
            <a:ext cx="4890395" cy="369332"/>
          </a:xfrm>
          <a:prstGeom prst="rect">
            <a:avLst/>
          </a:prstGeom>
          <a:noFill/>
        </p:spPr>
        <p:txBody>
          <a:bodyPr wrap="square">
            <a:spAutoFit/>
          </a:bodyPr>
          <a:lstStyle/>
          <a:p>
            <a:r>
              <a:rPr lang="vi-VN" b="1" dirty="0">
                <a:latin typeface="Aptos Display" panose="020B0004020202020204" pitchFamily="34" charset="0"/>
              </a:rPr>
              <a:t>Bộ tham số </a:t>
            </a:r>
            <a:r>
              <a:rPr lang="en-US" b="1" dirty="0">
                <a:latin typeface="Aptos Display" panose="020B0004020202020204" pitchFamily="34" charset="0"/>
              </a:rPr>
              <a:t>2</a:t>
            </a:r>
            <a:endParaRPr lang="vi-VN" b="1" dirty="0">
              <a:latin typeface="Aptos Display" panose="020B0004020202020204" pitchFamily="34" charset="0"/>
            </a:endParaRPr>
          </a:p>
        </p:txBody>
      </p:sp>
      <p:sp>
        <p:nvSpPr>
          <p:cNvPr id="19" name="TextBox 18">
            <a:extLst>
              <a:ext uri="{FF2B5EF4-FFF2-40B4-BE49-F238E27FC236}">
                <a16:creationId xmlns:a16="http://schemas.microsoft.com/office/drawing/2014/main" id="{BDD7C79F-8A00-33B4-0417-BF0A3469A54A}"/>
              </a:ext>
            </a:extLst>
          </p:cNvPr>
          <p:cNvSpPr txBox="1"/>
          <p:nvPr/>
        </p:nvSpPr>
        <p:spPr>
          <a:xfrm>
            <a:off x="4912538" y="4924520"/>
            <a:ext cx="6006426" cy="923330"/>
          </a:xfrm>
          <a:prstGeom prst="rect">
            <a:avLst/>
          </a:prstGeom>
          <a:noFill/>
        </p:spPr>
        <p:txBody>
          <a:bodyPr wrap="square">
            <a:spAutoFit/>
          </a:bodyPr>
          <a:lstStyle/>
          <a:p>
            <a:r>
              <a:rPr lang="en-US" dirty="0" err="1">
                <a:latin typeface="Aptos Display" panose="020B0004020202020204" pitchFamily="34" charset="0"/>
              </a:rPr>
              <a:t>vocab_size</a:t>
            </a:r>
            <a:r>
              <a:rPr lang="en-US" dirty="0">
                <a:latin typeface="Aptos Display" panose="020B0004020202020204" pitchFamily="34" charset="0"/>
              </a:rPr>
              <a:t> = 200: SIFT </a:t>
            </a:r>
            <a:r>
              <a:rPr lang="en-US" dirty="0" err="1">
                <a:latin typeface="Aptos Display" panose="020B0004020202020204" pitchFamily="34" charset="0"/>
              </a:rPr>
              <a:t>đặc</a:t>
            </a:r>
            <a:r>
              <a:rPr lang="en-US" dirty="0">
                <a:latin typeface="Aptos Display" panose="020B0004020202020204" pitchFamily="34" charset="0"/>
              </a:rPr>
              <a:t> </a:t>
            </a:r>
            <a:r>
              <a:rPr lang="en-US" dirty="0" err="1">
                <a:latin typeface="Aptos Display" panose="020B0004020202020204" pitchFamily="34" charset="0"/>
              </a:rPr>
              <a:t>trưng</a:t>
            </a:r>
            <a:r>
              <a:rPr lang="en-US" dirty="0">
                <a:latin typeface="Aptos Display" panose="020B0004020202020204" pitchFamily="34" charset="0"/>
              </a:rPr>
              <a:t> </a:t>
            </a:r>
            <a:r>
              <a:rPr lang="en-US" dirty="0" err="1">
                <a:latin typeface="Aptos Display" panose="020B0004020202020204" pitchFamily="34" charset="0"/>
              </a:rPr>
              <a:t>nhiều</a:t>
            </a:r>
            <a:r>
              <a:rPr lang="en-US" dirty="0">
                <a:latin typeface="Aptos Display" panose="020B0004020202020204" pitchFamily="34" charset="0"/>
              </a:rPr>
              <a:t> </a:t>
            </a:r>
            <a:r>
              <a:rPr lang="en-US" dirty="0" err="1">
                <a:latin typeface="Aptos Display" panose="020B0004020202020204" pitchFamily="34" charset="0"/>
              </a:rPr>
              <a:t>hơn</a:t>
            </a:r>
            <a:r>
              <a:rPr lang="en-US" dirty="0">
                <a:latin typeface="Aptos Display" panose="020B0004020202020204" pitchFamily="34" charset="0"/>
              </a:rPr>
              <a:t>, SVM </a:t>
            </a:r>
            <a:r>
              <a:rPr lang="en-US" dirty="0" err="1">
                <a:latin typeface="Aptos Display" panose="020B0004020202020204" pitchFamily="34" charset="0"/>
              </a:rPr>
              <a:t>với</a:t>
            </a:r>
            <a:r>
              <a:rPr lang="en-US" dirty="0">
                <a:latin typeface="Aptos Display" panose="020B0004020202020204" pitchFamily="34" charset="0"/>
              </a:rPr>
              <a:t> gamma auto </a:t>
            </a:r>
            <a:r>
              <a:rPr lang="en-US" dirty="0" err="1">
                <a:latin typeface="Aptos Display" panose="020B0004020202020204" pitchFamily="34" charset="0"/>
              </a:rPr>
              <a:t>học</a:t>
            </a:r>
            <a:r>
              <a:rPr lang="en-US" dirty="0">
                <a:latin typeface="Aptos Display" panose="020B0004020202020204" pitchFamily="34" charset="0"/>
              </a:rPr>
              <a:t> chi </a:t>
            </a:r>
            <a:r>
              <a:rPr lang="en-US" dirty="0" err="1">
                <a:latin typeface="Aptos Display" panose="020B0004020202020204" pitchFamily="34" charset="0"/>
              </a:rPr>
              <a:t>tiết</a:t>
            </a:r>
            <a:r>
              <a:rPr lang="en-US" dirty="0">
                <a:latin typeface="Aptos Display" panose="020B0004020202020204" pitchFamily="34" charset="0"/>
              </a:rPr>
              <a:t> </a:t>
            </a:r>
            <a:r>
              <a:rPr lang="en-US" dirty="0" err="1">
                <a:latin typeface="Aptos Display" panose="020B0004020202020204" pitchFamily="34" charset="0"/>
              </a:rPr>
              <a:t>hơn</a:t>
            </a:r>
            <a:r>
              <a:rPr lang="en-US" dirty="0">
                <a:latin typeface="Aptos Display" panose="020B0004020202020204" pitchFamily="34" charset="0"/>
              </a:rPr>
              <a:t>, model </a:t>
            </a:r>
            <a:r>
              <a:rPr lang="en-US" dirty="0" err="1">
                <a:latin typeface="Aptos Display" panose="020B0004020202020204" pitchFamily="34" charset="0"/>
              </a:rPr>
              <a:t>mạnh</a:t>
            </a:r>
            <a:r>
              <a:rPr lang="en-US" dirty="0">
                <a:latin typeface="Aptos Display" panose="020B0004020202020204" pitchFamily="34" charset="0"/>
              </a:rPr>
              <a:t> </a:t>
            </a:r>
            <a:r>
              <a:rPr lang="en-US" dirty="0" err="1">
                <a:latin typeface="Aptos Display" panose="020B0004020202020204" pitchFamily="34" charset="0"/>
              </a:rPr>
              <a:t>mẽ</a:t>
            </a:r>
            <a:r>
              <a:rPr lang="en-US" dirty="0">
                <a:latin typeface="Aptos Display" panose="020B0004020202020204" pitchFamily="34" charset="0"/>
              </a:rPr>
              <a:t>, </a:t>
            </a:r>
            <a:r>
              <a:rPr lang="en-US" dirty="0" err="1">
                <a:latin typeface="Aptos Display" panose="020B0004020202020204" pitchFamily="34" charset="0"/>
              </a:rPr>
              <a:t>khả</a:t>
            </a:r>
            <a:r>
              <a:rPr lang="en-US" dirty="0">
                <a:latin typeface="Aptos Display" panose="020B0004020202020204" pitchFamily="34" charset="0"/>
              </a:rPr>
              <a:t> </a:t>
            </a:r>
            <a:r>
              <a:rPr lang="en-US" dirty="0" err="1">
                <a:latin typeface="Aptos Display" panose="020B0004020202020204" pitchFamily="34" charset="0"/>
              </a:rPr>
              <a:t>năng</a:t>
            </a:r>
            <a:r>
              <a:rPr lang="en-US" dirty="0">
                <a:latin typeface="Aptos Display" panose="020B0004020202020204" pitchFamily="34" charset="0"/>
              </a:rPr>
              <a: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biệt</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chi </a:t>
            </a:r>
            <a:r>
              <a:rPr lang="en-US" dirty="0" err="1">
                <a:latin typeface="Aptos Display" panose="020B0004020202020204" pitchFamily="34" charset="0"/>
              </a:rPr>
              <a:t>tiết</a:t>
            </a:r>
            <a:r>
              <a:rPr lang="en-US" dirty="0">
                <a:latin typeface="Aptos Display" panose="020B0004020202020204" pitchFamily="34" charset="0"/>
              </a:rPr>
              <a:t> </a:t>
            </a:r>
            <a:r>
              <a:rPr lang="en-US" dirty="0" err="1">
                <a:latin typeface="Aptos Display" panose="020B0004020202020204" pitchFamily="34" charset="0"/>
              </a:rPr>
              <a:t>tốt</a:t>
            </a:r>
            <a:r>
              <a:rPr lang="en-US" dirty="0">
                <a:latin typeface="Aptos Display" panose="020B0004020202020204" pitchFamily="34" charset="0"/>
              </a:rPr>
              <a:t>, </a:t>
            </a:r>
            <a:r>
              <a:rPr lang="en-US" dirty="0" err="1">
                <a:latin typeface="Aptos Display" panose="020B0004020202020204" pitchFamily="34" charset="0"/>
              </a:rPr>
              <a:t>tổng</a:t>
            </a:r>
            <a:r>
              <a:rPr lang="en-US" dirty="0">
                <a:latin typeface="Aptos Display" panose="020B0004020202020204" pitchFamily="34" charset="0"/>
              </a:rPr>
              <a:t> </a:t>
            </a:r>
            <a:r>
              <a:rPr lang="en-US" dirty="0" err="1">
                <a:latin typeface="Aptos Display" panose="020B0004020202020204" pitchFamily="34" charset="0"/>
              </a:rPr>
              <a:t>thể</a:t>
            </a:r>
            <a:r>
              <a:rPr lang="en-US" dirty="0">
                <a:latin typeface="Aptos Display" panose="020B0004020202020204" pitchFamily="34" charset="0"/>
              </a:rPr>
              <a:t> accuracy </a:t>
            </a:r>
            <a:r>
              <a:rPr lang="en-US" dirty="0" err="1">
                <a:latin typeface="Aptos Display" panose="020B0004020202020204" pitchFamily="34" charset="0"/>
              </a:rPr>
              <a:t>cao</a:t>
            </a:r>
            <a:endParaRPr lang="en-US" dirty="0">
              <a:latin typeface="Aptos Display" panose="020B0004020202020204" pitchFamily="34" charset="0"/>
            </a:endParaRPr>
          </a:p>
        </p:txBody>
      </p:sp>
      <p:sp>
        <p:nvSpPr>
          <p:cNvPr id="24" name="Arrow: Right 23">
            <a:extLst>
              <a:ext uri="{FF2B5EF4-FFF2-40B4-BE49-F238E27FC236}">
                <a16:creationId xmlns:a16="http://schemas.microsoft.com/office/drawing/2014/main" id="{FE3F3778-D2E0-9E2F-CFCD-AFCF20E96D42}"/>
              </a:ext>
            </a:extLst>
          </p:cNvPr>
          <p:cNvSpPr/>
          <p:nvPr/>
        </p:nvSpPr>
        <p:spPr>
          <a:xfrm>
            <a:off x="4320087" y="5112557"/>
            <a:ext cx="411474"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pic>
        <p:nvPicPr>
          <p:cNvPr id="4" name="Picture 3" descr="A table with numbers and a few black text&#10;&#10;AI-generated content may be incorrect.">
            <a:extLst>
              <a:ext uri="{FF2B5EF4-FFF2-40B4-BE49-F238E27FC236}">
                <a16:creationId xmlns:a16="http://schemas.microsoft.com/office/drawing/2014/main" id="{1032FC82-11E0-6CA6-41BB-E8739CEF23A1}"/>
              </a:ext>
            </a:extLst>
          </p:cNvPr>
          <p:cNvPicPr>
            <a:picLocks noChangeAspect="1"/>
          </p:cNvPicPr>
          <p:nvPr/>
        </p:nvPicPr>
        <p:blipFill>
          <a:blip r:embed="rId4"/>
          <a:stretch>
            <a:fillRect/>
          </a:stretch>
        </p:blipFill>
        <p:spPr>
          <a:xfrm>
            <a:off x="4995401" y="1785060"/>
            <a:ext cx="5778500" cy="3017520"/>
          </a:xfrm>
          <a:prstGeom prst="rect">
            <a:avLst/>
          </a:prstGeom>
        </p:spPr>
      </p:pic>
    </p:spTree>
    <p:extLst>
      <p:ext uri="{BB962C8B-B14F-4D97-AF65-F5344CB8AC3E}">
        <p14:creationId xmlns:p14="http://schemas.microsoft.com/office/powerpoint/2010/main" val="1648057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0A4B2-408C-8026-9EDB-300E80966C5D}"/>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237059CE-0F48-04D1-4438-4C5C6614E23D}"/>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6082070C-370B-3E90-1C32-F077A43FD4DF}"/>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A741F1F9-A2F7-8FE1-410C-E7223AA99B07}"/>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38CD3E6D-7520-A85F-63CF-CE033A59EDCA}"/>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C5D257B1-DF00-3B66-87CE-752F604EBD9F}"/>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C270698F-2EF8-35C7-742F-0EB378B2A9D4}"/>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45</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AC3BBAA9-1039-CC0E-6929-46FD84DE7458}"/>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538FCDFD-3509-03F2-4780-3A0604EBF341}"/>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0E8C0274-FD5C-6F06-745F-61BD52B27BF0}"/>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6</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FCDF5676-EE9B-0E6A-3A46-0B6F29F0B783}"/>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9413A4D5-DA4B-0B3E-6989-9C22B3B845A2}"/>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196E4D28-B945-A30A-71BE-F0F006228306}"/>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1 đúng, bộ tham số 2 sai</a:t>
            </a:r>
          </a:p>
        </p:txBody>
      </p:sp>
      <p:pic>
        <p:nvPicPr>
          <p:cNvPr id="5" name="Picture 4">
            <a:extLst>
              <a:ext uri="{FF2B5EF4-FFF2-40B4-BE49-F238E27FC236}">
                <a16:creationId xmlns:a16="http://schemas.microsoft.com/office/drawing/2014/main" id="{2EE3EF76-CE02-9094-3CA2-2FEC818EF41B}"/>
              </a:ext>
            </a:extLst>
          </p:cNvPr>
          <p:cNvPicPr>
            <a:picLocks noChangeAspect="1"/>
          </p:cNvPicPr>
          <p:nvPr/>
        </p:nvPicPr>
        <p:blipFill>
          <a:blip r:embed="rId4"/>
          <a:stretch>
            <a:fillRect/>
          </a:stretch>
        </p:blipFill>
        <p:spPr>
          <a:xfrm>
            <a:off x="3192320" y="2791849"/>
            <a:ext cx="2000529" cy="2514951"/>
          </a:xfrm>
          <a:prstGeom prst="rect">
            <a:avLst/>
          </a:prstGeom>
        </p:spPr>
      </p:pic>
      <p:pic>
        <p:nvPicPr>
          <p:cNvPr id="15" name="Picture 14">
            <a:extLst>
              <a:ext uri="{FF2B5EF4-FFF2-40B4-BE49-F238E27FC236}">
                <a16:creationId xmlns:a16="http://schemas.microsoft.com/office/drawing/2014/main" id="{328D3ECF-9E00-4A96-E27D-9E84CC859563}"/>
              </a:ext>
            </a:extLst>
          </p:cNvPr>
          <p:cNvPicPr>
            <a:picLocks noChangeAspect="1"/>
          </p:cNvPicPr>
          <p:nvPr/>
        </p:nvPicPr>
        <p:blipFill>
          <a:blip r:embed="rId5"/>
          <a:stretch>
            <a:fillRect/>
          </a:stretch>
        </p:blipFill>
        <p:spPr>
          <a:xfrm>
            <a:off x="7291859" y="2753744"/>
            <a:ext cx="2067213" cy="2553056"/>
          </a:xfrm>
          <a:prstGeom prst="rect">
            <a:avLst/>
          </a:prstGeom>
        </p:spPr>
      </p:pic>
    </p:spTree>
    <p:extLst>
      <p:ext uri="{BB962C8B-B14F-4D97-AF65-F5344CB8AC3E}">
        <p14:creationId xmlns:p14="http://schemas.microsoft.com/office/powerpoint/2010/main" val="1698418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CDB31-2700-C2A0-774E-A4575C67A533}"/>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C176958A-11E5-90C6-7920-0B3E39A417A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FF899E27-D138-7538-CBE2-5058DF30F99A}"/>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E7305872-636A-4FC6-E2E5-74E564BA4E6C}"/>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7357D799-E042-15EA-6000-987D58BD604E}"/>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98D983FB-3555-C966-59C3-79EA4C829CE7}"/>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F9EA8D26-45C3-29D4-A5A0-266216FE1E51}"/>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46</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F6547CE5-9FF1-04B3-4C48-53EB310C1BDC}"/>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558ECB57-4071-3417-1128-32092895F5C1}"/>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36A9FAEE-569C-2E5D-D399-2091E37DA4D7}"/>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6</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5D1A9FB2-4180-94A8-6EC0-2B100DB7E06D}"/>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E59DA6CF-5FA8-5172-2D7E-74EA2DAE414E}"/>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04A3C109-58B2-8AFF-3A81-32CD7F9BDB02}"/>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a:t>
            </a:r>
            <a:r>
              <a:rPr lang="en-US" b="1" dirty="0">
                <a:latin typeface="Aptos Display" panose="020B0004020202020204" pitchFamily="34" charset="0"/>
              </a:rPr>
              <a:t> </a:t>
            </a:r>
            <a:r>
              <a:rPr lang="vi-VN" b="1" dirty="0">
                <a:latin typeface="Aptos Display" panose="020B0004020202020204" pitchFamily="34" charset="0"/>
              </a:rPr>
              <a:t>bộ tham số 2 đúng, bộ tham số 1 sai</a:t>
            </a:r>
          </a:p>
        </p:txBody>
      </p:sp>
      <p:pic>
        <p:nvPicPr>
          <p:cNvPr id="5" name="Picture 4">
            <a:extLst>
              <a:ext uri="{FF2B5EF4-FFF2-40B4-BE49-F238E27FC236}">
                <a16:creationId xmlns:a16="http://schemas.microsoft.com/office/drawing/2014/main" id="{40E95D63-7015-8CED-5A43-A099502900EC}"/>
              </a:ext>
            </a:extLst>
          </p:cNvPr>
          <p:cNvPicPr>
            <a:picLocks noChangeAspect="1"/>
          </p:cNvPicPr>
          <p:nvPr/>
        </p:nvPicPr>
        <p:blipFill>
          <a:blip r:embed="rId4"/>
          <a:stretch>
            <a:fillRect/>
          </a:stretch>
        </p:blipFill>
        <p:spPr>
          <a:xfrm>
            <a:off x="3045256" y="2955286"/>
            <a:ext cx="1991003" cy="2438740"/>
          </a:xfrm>
          <a:prstGeom prst="rect">
            <a:avLst/>
          </a:prstGeom>
        </p:spPr>
      </p:pic>
      <p:pic>
        <p:nvPicPr>
          <p:cNvPr id="15" name="Picture 14">
            <a:extLst>
              <a:ext uri="{FF2B5EF4-FFF2-40B4-BE49-F238E27FC236}">
                <a16:creationId xmlns:a16="http://schemas.microsoft.com/office/drawing/2014/main" id="{0FE1BC69-F7C1-725F-1AB4-42DC17252E88}"/>
              </a:ext>
            </a:extLst>
          </p:cNvPr>
          <p:cNvPicPr>
            <a:picLocks noChangeAspect="1"/>
          </p:cNvPicPr>
          <p:nvPr/>
        </p:nvPicPr>
        <p:blipFill>
          <a:blip r:embed="rId5"/>
          <a:stretch>
            <a:fillRect/>
          </a:stretch>
        </p:blipFill>
        <p:spPr>
          <a:xfrm>
            <a:off x="7155743" y="2879075"/>
            <a:ext cx="2029108" cy="2514951"/>
          </a:xfrm>
          <a:prstGeom prst="rect">
            <a:avLst/>
          </a:prstGeom>
        </p:spPr>
      </p:pic>
    </p:spTree>
    <p:extLst>
      <p:ext uri="{BB962C8B-B14F-4D97-AF65-F5344CB8AC3E}">
        <p14:creationId xmlns:p14="http://schemas.microsoft.com/office/powerpoint/2010/main" val="18939357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942FD-46CA-155E-A7D4-772F97B8DEF4}"/>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43D130F3-E696-6557-817C-9E82142CEE07}"/>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latin typeface="+mj-lt"/>
            </a:endParaRPr>
          </a:p>
        </p:txBody>
      </p:sp>
      <p:sp>
        <p:nvSpPr>
          <p:cNvPr id="9" name="Rectangle 8">
            <a:extLst>
              <a:ext uri="{FF2B5EF4-FFF2-40B4-BE49-F238E27FC236}">
                <a16:creationId xmlns:a16="http://schemas.microsoft.com/office/drawing/2014/main" id="{AB475526-FCC5-E675-1A94-D4C6BEE95642}"/>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ECD9DBBF-36A2-97A7-7364-DC449F976AF8}"/>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mj-lt"/>
              </a:rPr>
              <a:t>UNIVERSITY OF INFORMATION TECHNOLOGY</a:t>
            </a:r>
          </a:p>
          <a:p>
            <a:r>
              <a:rPr lang="en-US" sz="800" dirty="0">
                <a:solidFill>
                  <a:srgbClr val="214CCC"/>
                </a:solidFill>
                <a:latin typeface="+mj-lt"/>
              </a:rPr>
              <a:t>COURSE: </a:t>
            </a:r>
            <a:r>
              <a:rPr lang="en-US" sz="800" b="1" dirty="0">
                <a:solidFill>
                  <a:srgbClr val="214CCC"/>
                </a:solidFill>
                <a:latin typeface="+mj-lt"/>
              </a:rPr>
              <a:t>COMPUTER VISION</a:t>
            </a:r>
          </a:p>
          <a:p>
            <a:r>
              <a:rPr lang="en-US" sz="800" dirty="0">
                <a:solidFill>
                  <a:srgbClr val="214CCC"/>
                </a:solidFill>
                <a:latin typeface="+mj-lt"/>
              </a:rPr>
              <a:t>CLASS: </a:t>
            </a:r>
            <a:r>
              <a:rPr lang="en-US" sz="800" b="1" dirty="0">
                <a:solidFill>
                  <a:srgbClr val="214CCC"/>
                </a:solidFill>
                <a:latin typeface="+mj-lt"/>
              </a:rPr>
              <a:t>CS231.Q11</a:t>
            </a:r>
          </a:p>
        </p:txBody>
      </p:sp>
      <p:sp>
        <p:nvSpPr>
          <p:cNvPr id="11" name="Rectangle: Rounded Corners 10">
            <a:extLst>
              <a:ext uri="{FF2B5EF4-FFF2-40B4-BE49-F238E27FC236}">
                <a16:creationId xmlns:a16="http://schemas.microsoft.com/office/drawing/2014/main" id="{A4738DF9-85E5-867C-9CA0-F61D0D4AFA52}"/>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mj-lt"/>
            </a:endParaRPr>
          </a:p>
        </p:txBody>
      </p:sp>
      <p:sp>
        <p:nvSpPr>
          <p:cNvPr id="13" name="Rectangle: Rounded Corners 12">
            <a:extLst>
              <a:ext uri="{FF2B5EF4-FFF2-40B4-BE49-F238E27FC236}">
                <a16:creationId xmlns:a16="http://schemas.microsoft.com/office/drawing/2014/main" id="{BDA7E198-3652-FCC2-38CE-799C585E3710}"/>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12" name="Slide Number Placeholder 11">
            <a:extLst>
              <a:ext uri="{FF2B5EF4-FFF2-40B4-BE49-F238E27FC236}">
                <a16:creationId xmlns:a16="http://schemas.microsoft.com/office/drawing/2014/main" id="{73A2CE31-5C73-C71C-1E7C-EA5BE686F760}"/>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mj-lt"/>
              </a:rPr>
              <a:pPr/>
              <a:t>47</a:t>
            </a:fld>
            <a:endParaRPr lang="vi-VN" b="1" dirty="0">
              <a:solidFill>
                <a:schemeClr val="bg1"/>
              </a:solidFill>
              <a:latin typeface="+mj-lt"/>
            </a:endParaRPr>
          </a:p>
        </p:txBody>
      </p:sp>
      <p:sp>
        <p:nvSpPr>
          <p:cNvPr id="2" name="TextBox 1">
            <a:extLst>
              <a:ext uri="{FF2B5EF4-FFF2-40B4-BE49-F238E27FC236}">
                <a16:creationId xmlns:a16="http://schemas.microsoft.com/office/drawing/2014/main" id="{14CB518D-495C-583B-787D-59E9F06C5E87}"/>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D0214FBE-3644-677F-B22A-D6EE41B12819}"/>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5F110462-961F-268B-DF28-AE7AEE622CB3}"/>
              </a:ext>
            </a:extLst>
          </p:cNvPr>
          <p:cNvSpPr txBox="1"/>
          <p:nvPr/>
        </p:nvSpPr>
        <p:spPr>
          <a:xfrm>
            <a:off x="523877" y="1116825"/>
            <a:ext cx="5642958" cy="400110"/>
          </a:xfrm>
          <a:prstGeom prst="rect">
            <a:avLst/>
          </a:prstGeom>
          <a:noFill/>
        </p:spPr>
        <p:txBody>
          <a:bodyPr wrap="square" rtlCol="0">
            <a:spAutoFit/>
          </a:bodyPr>
          <a:lstStyle/>
          <a:p>
            <a:r>
              <a:rPr lang="en-US" sz="2000" b="1" dirty="0">
                <a:latin typeface="Aptos Display" panose="020B0004020202020204" pitchFamily="34" charset="0"/>
              </a:rPr>
              <a:t>6</a:t>
            </a:r>
            <a:r>
              <a:rPr lang="vi-VN" sz="2000" b="1" dirty="0">
                <a:latin typeface="Aptos Display" panose="020B0004020202020204" pitchFamily="34" charset="0"/>
              </a:rPr>
              <a:t>. </a:t>
            </a:r>
            <a:r>
              <a:rPr lang="en-US" sz="2000" b="1" dirty="0">
                <a:latin typeface="Aptos Display" panose="020B0004020202020204" pitchFamily="34" charset="0"/>
              </a:rPr>
              <a:t>SVM</a:t>
            </a:r>
            <a:r>
              <a:rPr lang="vi-VN" sz="2000" b="1" dirty="0">
                <a:latin typeface="Aptos Display" panose="020B0004020202020204" pitchFamily="34" charset="0"/>
              </a:rPr>
              <a:t> + </a:t>
            </a:r>
            <a:r>
              <a:rPr lang="en-US" sz="2000" b="1" dirty="0">
                <a:latin typeface="Aptos Display" panose="020B0004020202020204" pitchFamily="34" charset="0"/>
              </a:rPr>
              <a:t>SIFT</a:t>
            </a:r>
          </a:p>
        </p:txBody>
      </p:sp>
      <p:sp>
        <p:nvSpPr>
          <p:cNvPr id="30" name="Rectangle 29">
            <a:extLst>
              <a:ext uri="{FF2B5EF4-FFF2-40B4-BE49-F238E27FC236}">
                <a16:creationId xmlns:a16="http://schemas.microsoft.com/office/drawing/2014/main" id="{1BBE9CDE-B52F-6F55-E9F2-07DE33C80A4B}"/>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mj-lt"/>
            </a:endParaRPr>
          </a:p>
        </p:txBody>
      </p:sp>
      <p:sp>
        <p:nvSpPr>
          <p:cNvPr id="23" name="TextBox 22">
            <a:extLst>
              <a:ext uri="{FF2B5EF4-FFF2-40B4-BE49-F238E27FC236}">
                <a16:creationId xmlns:a16="http://schemas.microsoft.com/office/drawing/2014/main" id="{EDC484D2-C2DB-51C8-5590-AE01524B25CB}"/>
              </a:ext>
            </a:extLst>
          </p:cNvPr>
          <p:cNvSpPr txBox="1"/>
          <p:nvPr/>
        </p:nvSpPr>
        <p:spPr>
          <a:xfrm>
            <a:off x="747123" y="1785060"/>
            <a:ext cx="4890395" cy="369332"/>
          </a:xfrm>
          <a:prstGeom prst="rect">
            <a:avLst/>
          </a:prstGeom>
          <a:noFill/>
        </p:spPr>
        <p:txBody>
          <a:bodyPr wrap="square">
            <a:spAutoFit/>
          </a:bodyPr>
          <a:lstStyle/>
          <a:p>
            <a:r>
              <a:rPr lang="vi-VN" b="1">
                <a:latin typeface="Aptos Display" panose="020B0004020202020204" pitchFamily="34" charset="0"/>
              </a:rPr>
              <a:t>Phân tích kết quả</a:t>
            </a:r>
            <a:endParaRPr lang="vi-VN" b="1" dirty="0">
              <a:latin typeface="Aptos Display" panose="020B0004020202020204" pitchFamily="34" charset="0"/>
            </a:endParaRPr>
          </a:p>
        </p:txBody>
      </p:sp>
      <p:sp>
        <p:nvSpPr>
          <p:cNvPr id="3" name="TextBox 2">
            <a:extLst>
              <a:ext uri="{FF2B5EF4-FFF2-40B4-BE49-F238E27FC236}">
                <a16:creationId xmlns:a16="http://schemas.microsoft.com/office/drawing/2014/main" id="{AAAB49CE-BC8B-6EFA-5E4E-29FEFB004C4A}"/>
              </a:ext>
            </a:extLst>
          </p:cNvPr>
          <p:cNvSpPr txBox="1"/>
          <p:nvPr/>
        </p:nvSpPr>
        <p:spPr>
          <a:xfrm>
            <a:off x="899523" y="2154392"/>
            <a:ext cx="4890395" cy="369332"/>
          </a:xfrm>
          <a:prstGeom prst="rect">
            <a:avLst/>
          </a:prstGeom>
          <a:noFill/>
        </p:spPr>
        <p:txBody>
          <a:bodyPr wrap="square">
            <a:spAutoFit/>
          </a:bodyPr>
          <a:lstStyle/>
          <a:p>
            <a:r>
              <a:rPr lang="vi-VN" b="1" dirty="0">
                <a:latin typeface="Aptos Display" panose="020B0004020202020204" pitchFamily="34" charset="0"/>
              </a:rPr>
              <a:t>Những ảnh cả 2 bộ tham số đều sai</a:t>
            </a:r>
          </a:p>
        </p:txBody>
      </p:sp>
      <p:pic>
        <p:nvPicPr>
          <p:cNvPr id="5" name="Picture 4">
            <a:extLst>
              <a:ext uri="{FF2B5EF4-FFF2-40B4-BE49-F238E27FC236}">
                <a16:creationId xmlns:a16="http://schemas.microsoft.com/office/drawing/2014/main" id="{04ABE12B-EDD2-82E0-2119-2C9B62A8E88D}"/>
              </a:ext>
            </a:extLst>
          </p:cNvPr>
          <p:cNvPicPr>
            <a:picLocks noChangeAspect="1"/>
          </p:cNvPicPr>
          <p:nvPr/>
        </p:nvPicPr>
        <p:blipFill>
          <a:blip r:embed="rId4"/>
          <a:stretch>
            <a:fillRect/>
          </a:stretch>
        </p:blipFill>
        <p:spPr>
          <a:xfrm>
            <a:off x="3062737" y="2926043"/>
            <a:ext cx="2038635" cy="2419688"/>
          </a:xfrm>
          <a:prstGeom prst="rect">
            <a:avLst/>
          </a:prstGeom>
        </p:spPr>
      </p:pic>
      <p:pic>
        <p:nvPicPr>
          <p:cNvPr id="15" name="Picture 14">
            <a:extLst>
              <a:ext uri="{FF2B5EF4-FFF2-40B4-BE49-F238E27FC236}">
                <a16:creationId xmlns:a16="http://schemas.microsoft.com/office/drawing/2014/main" id="{C398C02A-111C-CAAD-C6F9-BA16DB4F355D}"/>
              </a:ext>
            </a:extLst>
          </p:cNvPr>
          <p:cNvPicPr>
            <a:picLocks noChangeAspect="1"/>
          </p:cNvPicPr>
          <p:nvPr/>
        </p:nvPicPr>
        <p:blipFill>
          <a:blip r:embed="rId5"/>
          <a:stretch>
            <a:fillRect/>
          </a:stretch>
        </p:blipFill>
        <p:spPr>
          <a:xfrm>
            <a:off x="7551168" y="2854265"/>
            <a:ext cx="2048161" cy="2534004"/>
          </a:xfrm>
          <a:prstGeom prst="rect">
            <a:avLst/>
          </a:prstGeom>
        </p:spPr>
      </p:pic>
    </p:spTree>
    <p:extLst>
      <p:ext uri="{BB962C8B-B14F-4D97-AF65-F5344CB8AC3E}">
        <p14:creationId xmlns:p14="http://schemas.microsoft.com/office/powerpoint/2010/main" val="29600365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9899B-ACF6-7F2E-4A89-D6C0BE832958}"/>
            </a:ext>
          </a:extLst>
        </p:cNvPr>
        <p:cNvGrpSpPr/>
        <p:nvPr/>
      </p:nvGrpSpPr>
      <p:grpSpPr>
        <a:xfrm>
          <a:off x="0" y="0"/>
          <a:ext cx="0" cy="0"/>
          <a:chOff x="0" y="0"/>
          <a:chExt cx="0" cy="0"/>
        </a:xfrm>
      </p:grpSpPr>
      <p:pic>
        <p:nvPicPr>
          <p:cNvPr id="4" name="Picture 3" descr="A logo of a globe and a gear&#10;&#10;AI-generated content may be incorrect.">
            <a:extLst>
              <a:ext uri="{FF2B5EF4-FFF2-40B4-BE49-F238E27FC236}">
                <a16:creationId xmlns:a16="http://schemas.microsoft.com/office/drawing/2014/main" id="{3E253C93-C497-03B7-BBA5-2BA0A11D7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166" y="1424843"/>
            <a:ext cx="8355823" cy="4774756"/>
          </a:xfrm>
          <a:prstGeom prst="rect">
            <a:avLst/>
          </a:prstGeom>
        </p:spPr>
      </p:pic>
      <p:sp>
        <p:nvSpPr>
          <p:cNvPr id="8" name="Freeform 14">
            <a:extLst>
              <a:ext uri="{FF2B5EF4-FFF2-40B4-BE49-F238E27FC236}">
                <a16:creationId xmlns:a16="http://schemas.microsoft.com/office/drawing/2014/main" id="{1477E7DA-B8A7-C935-FE0E-20C4BA6442C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a:blipFill>
        </p:spPr>
        <p:txBody>
          <a:bodyPr/>
          <a:lstStyle/>
          <a:p>
            <a:endParaRPr lang="en-US" sz="1200" dirty="0">
              <a:latin typeface="Aptos Display" panose="020B0004020202020204" pitchFamily="34" charset="0"/>
            </a:endParaRPr>
          </a:p>
        </p:txBody>
      </p:sp>
      <p:sp>
        <p:nvSpPr>
          <p:cNvPr id="9" name="Rectangle 8">
            <a:extLst>
              <a:ext uri="{FF2B5EF4-FFF2-40B4-BE49-F238E27FC236}">
                <a16:creationId xmlns:a16="http://schemas.microsoft.com/office/drawing/2014/main" id="{4B356682-C622-EB99-3861-4DA01E655E64}"/>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10" name="TextBox 9">
            <a:extLst>
              <a:ext uri="{FF2B5EF4-FFF2-40B4-BE49-F238E27FC236}">
                <a16:creationId xmlns:a16="http://schemas.microsoft.com/office/drawing/2014/main" id="{7FD62C05-7DC2-1CDD-BD3E-E654FEE65FF3}"/>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Aptos Display" panose="020B0004020202020204" pitchFamily="34" charset="0"/>
              </a:rPr>
              <a:t>UNIVERSITY OF INFORMATION TECHNOLOGY</a:t>
            </a:r>
          </a:p>
          <a:p>
            <a:r>
              <a:rPr lang="en-US" sz="800" dirty="0">
                <a:solidFill>
                  <a:srgbClr val="214CCC"/>
                </a:solidFill>
                <a:latin typeface="Aptos Display" panose="020B0004020202020204" pitchFamily="34" charset="0"/>
              </a:rPr>
              <a:t>COURSE: </a:t>
            </a:r>
            <a:r>
              <a:rPr lang="en-US" sz="800" b="1" dirty="0">
                <a:solidFill>
                  <a:srgbClr val="214CCC"/>
                </a:solidFill>
                <a:latin typeface="Aptos Display" panose="020B0004020202020204" pitchFamily="34" charset="0"/>
              </a:rPr>
              <a:t>COMPUTER VISION</a:t>
            </a:r>
          </a:p>
          <a:p>
            <a:r>
              <a:rPr lang="en-US" sz="800" dirty="0">
                <a:solidFill>
                  <a:srgbClr val="214CCC"/>
                </a:solidFill>
                <a:latin typeface="Aptos Display" panose="020B0004020202020204" pitchFamily="34" charset="0"/>
              </a:rPr>
              <a:t>CLASS: </a:t>
            </a:r>
            <a:r>
              <a:rPr lang="en-US" sz="800" b="1" dirty="0">
                <a:solidFill>
                  <a:srgbClr val="214CCC"/>
                </a:solidFill>
                <a:latin typeface="Aptos Display" panose="020B0004020202020204" pitchFamily="34" charset="0"/>
              </a:rPr>
              <a:t>CS231.Q11</a:t>
            </a:r>
          </a:p>
        </p:txBody>
      </p:sp>
      <p:sp>
        <p:nvSpPr>
          <p:cNvPr id="11" name="Rectangle: Rounded Corners 10">
            <a:extLst>
              <a:ext uri="{FF2B5EF4-FFF2-40B4-BE49-F238E27FC236}">
                <a16:creationId xmlns:a16="http://schemas.microsoft.com/office/drawing/2014/main" id="{39DBE5C2-BA3B-D651-F2CE-81D516048C6C}"/>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latin typeface="Aptos Display" panose="020B0004020202020204" pitchFamily="34" charset="0"/>
            </a:endParaRPr>
          </a:p>
        </p:txBody>
      </p:sp>
      <p:sp>
        <p:nvSpPr>
          <p:cNvPr id="13" name="Rectangle: Rounded Corners 12">
            <a:extLst>
              <a:ext uri="{FF2B5EF4-FFF2-40B4-BE49-F238E27FC236}">
                <a16:creationId xmlns:a16="http://schemas.microsoft.com/office/drawing/2014/main" id="{F83A5D3E-D1BF-4FE8-A10C-0AED31420A64}"/>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atin typeface="Aptos Display" panose="020B0004020202020204" pitchFamily="34" charset="0"/>
            </a:endParaRPr>
          </a:p>
        </p:txBody>
      </p:sp>
      <p:sp>
        <p:nvSpPr>
          <p:cNvPr id="12" name="Slide Number Placeholder 11">
            <a:extLst>
              <a:ext uri="{FF2B5EF4-FFF2-40B4-BE49-F238E27FC236}">
                <a16:creationId xmlns:a16="http://schemas.microsoft.com/office/drawing/2014/main" id="{ACD3B21A-CAEB-81D6-5D73-23B02E0E52EC}"/>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latin typeface="Aptos Display" panose="020B0004020202020204" pitchFamily="34" charset="0"/>
              </a:rPr>
              <a:pPr/>
              <a:t>48</a:t>
            </a:fld>
            <a:endParaRPr lang="vi-VN" b="1" dirty="0">
              <a:solidFill>
                <a:schemeClr val="bg1"/>
              </a:solidFill>
              <a:latin typeface="Aptos Display" panose="020B0004020202020204" pitchFamily="34" charset="0"/>
            </a:endParaRPr>
          </a:p>
        </p:txBody>
      </p:sp>
      <p:sp>
        <p:nvSpPr>
          <p:cNvPr id="2" name="TextBox 1">
            <a:extLst>
              <a:ext uri="{FF2B5EF4-FFF2-40B4-BE49-F238E27FC236}">
                <a16:creationId xmlns:a16="http://schemas.microsoft.com/office/drawing/2014/main" id="{F76C5387-17F2-938B-CA8E-D197BD521E71}"/>
              </a:ext>
            </a:extLst>
          </p:cNvPr>
          <p:cNvSpPr txBox="1"/>
          <p:nvPr/>
        </p:nvSpPr>
        <p:spPr>
          <a:xfrm>
            <a:off x="0" y="24458"/>
            <a:ext cx="6166835" cy="400110"/>
          </a:xfrm>
          <a:prstGeom prst="rect">
            <a:avLst/>
          </a:prstGeom>
          <a:noFill/>
        </p:spPr>
        <p:txBody>
          <a:bodyPr wrap="square" rtlCol="0">
            <a:spAutoFit/>
          </a:bodyPr>
          <a:lstStyle/>
          <a:p>
            <a:pPr eaLnBrk="1" hangingPunct="1"/>
            <a:r>
              <a:rPr lang="vi-VN" sz="2000" b="1" dirty="0">
                <a:solidFill>
                  <a:srgbClr val="214CCC"/>
                </a:solidFill>
                <a:latin typeface="Aptos Display" panose="020B0004020202020204" pitchFamily="34" charset="0"/>
              </a:rPr>
              <a:t>III</a:t>
            </a:r>
            <a:r>
              <a:rPr lang="en-US" sz="2000" b="1" dirty="0">
                <a:solidFill>
                  <a:srgbClr val="214CCC"/>
                </a:solidFill>
                <a:latin typeface="Aptos Display" panose="020B0004020202020204" pitchFamily="34" charset="0"/>
              </a:rPr>
              <a:t>. </a:t>
            </a:r>
            <a:r>
              <a:rPr lang="vi-VN" sz="2000" b="1" dirty="0">
                <a:solidFill>
                  <a:srgbClr val="214CCC"/>
                </a:solidFill>
                <a:latin typeface="Aptos Display" panose="020B0004020202020204" pitchFamily="34" charset="0"/>
              </a:rPr>
              <a:t>Thực nghiệm</a:t>
            </a:r>
            <a:endParaRPr lang="en-US" sz="2000" b="1" dirty="0">
              <a:solidFill>
                <a:srgbClr val="214CCC"/>
              </a:solidFill>
              <a:latin typeface="Aptos Display" panose="020B0004020202020204" pitchFamily="34" charset="0"/>
            </a:endParaRPr>
          </a:p>
        </p:txBody>
      </p:sp>
      <p:sp>
        <p:nvSpPr>
          <p:cNvPr id="7" name="TextBox 6">
            <a:extLst>
              <a:ext uri="{FF2B5EF4-FFF2-40B4-BE49-F238E27FC236}">
                <a16:creationId xmlns:a16="http://schemas.microsoft.com/office/drawing/2014/main" id="{D969507E-0ADE-1E3B-54F7-C681FD6EBE03}"/>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Kết quả huấn luyện</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075193D9-C2FE-BAC5-2CA9-905A79FEA7E8}"/>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Nhận xét chung</a:t>
            </a:r>
            <a:endParaRPr lang="en-US" sz="2000" b="1" dirty="0">
              <a:latin typeface="Aptos Display" panose="020B0004020202020204" pitchFamily="34" charset="0"/>
            </a:endParaRPr>
          </a:p>
        </p:txBody>
      </p:sp>
      <p:sp>
        <p:nvSpPr>
          <p:cNvPr id="30" name="Rectangle 29">
            <a:extLst>
              <a:ext uri="{FF2B5EF4-FFF2-40B4-BE49-F238E27FC236}">
                <a16:creationId xmlns:a16="http://schemas.microsoft.com/office/drawing/2014/main" id="{1B46FDA9-396F-777F-42CF-2F94552F6ABF}"/>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Aptos Display" panose="020B0004020202020204" pitchFamily="34" charset="0"/>
            </a:endParaRPr>
          </a:p>
        </p:txBody>
      </p:sp>
      <p:sp>
        <p:nvSpPr>
          <p:cNvPr id="5" name="TextBox 4">
            <a:extLst>
              <a:ext uri="{FF2B5EF4-FFF2-40B4-BE49-F238E27FC236}">
                <a16:creationId xmlns:a16="http://schemas.microsoft.com/office/drawing/2014/main" id="{92EB2EE8-F499-941A-D3E7-E9A1A7C772D5}"/>
              </a:ext>
            </a:extLst>
          </p:cNvPr>
          <p:cNvSpPr txBox="1"/>
          <p:nvPr/>
        </p:nvSpPr>
        <p:spPr>
          <a:xfrm>
            <a:off x="980388" y="4209473"/>
            <a:ext cx="5115612" cy="881203"/>
          </a:xfrm>
          <a:prstGeom prst="rect">
            <a:avLst/>
          </a:prstGeom>
          <a:noFill/>
        </p:spPr>
        <p:txBody>
          <a:bodyPr wrap="square">
            <a:spAutoFit/>
          </a:bodyPr>
          <a:lstStyle/>
          <a:p>
            <a:pPr>
              <a:lnSpc>
                <a:spcPct val="150000"/>
              </a:lnSpc>
              <a:buNone/>
            </a:pPr>
            <a:r>
              <a:rPr lang="en-US" sz="1800" kern="100" dirty="0">
                <a:effectLst/>
                <a:latin typeface="Times New Roman" panose="02020603050405020304" pitchFamily="18" charset="0"/>
                <a:ea typeface="Aptos" panose="020B0004020202020204" pitchFamily="34" charset="0"/>
              </a:rPr>
              <a:t>LBP + KNN </a:t>
            </a:r>
            <a:r>
              <a:rPr lang="en-US" sz="1800" kern="100" dirty="0" err="1">
                <a:effectLst/>
                <a:latin typeface="Times New Roman" panose="02020603050405020304" pitchFamily="18" charset="0"/>
                <a:ea typeface="Aptos" panose="020B0004020202020204" pitchFamily="34" charset="0"/>
              </a:rPr>
              <a:t>nhẹ</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nhanh</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thích</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hợp</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cho</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hệ</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thống</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thời</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gian</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thực</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hoặc</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thiết</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bị</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hạn</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chế</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tài</a:t>
            </a:r>
            <a:r>
              <a:rPr lang="en-US" sz="1800" kern="100" dirty="0">
                <a:effectLst/>
                <a:latin typeface="Times New Roman" panose="02020603050405020304" pitchFamily="18" charset="0"/>
                <a:ea typeface="Aptos" panose="020B0004020202020204" pitchFamily="34" charset="0"/>
              </a:rPr>
              <a:t> </a:t>
            </a:r>
            <a:r>
              <a:rPr lang="en-US" sz="1800" kern="100" dirty="0" err="1">
                <a:effectLst/>
                <a:latin typeface="Times New Roman" panose="02020603050405020304" pitchFamily="18" charset="0"/>
                <a:ea typeface="Aptos" panose="020B0004020202020204" pitchFamily="34" charset="0"/>
              </a:rPr>
              <a:t>nguyên</a:t>
            </a:r>
            <a:endParaRPr lang="en-US" dirty="0"/>
          </a:p>
        </p:txBody>
      </p:sp>
      <p:sp>
        <p:nvSpPr>
          <p:cNvPr id="16" name="TextBox 15">
            <a:extLst>
              <a:ext uri="{FF2B5EF4-FFF2-40B4-BE49-F238E27FC236}">
                <a16:creationId xmlns:a16="http://schemas.microsoft.com/office/drawing/2014/main" id="{BB40E57F-0B71-8D36-91F2-4288BCF19162}"/>
              </a:ext>
            </a:extLst>
          </p:cNvPr>
          <p:cNvSpPr txBox="1"/>
          <p:nvPr/>
        </p:nvSpPr>
        <p:spPr>
          <a:xfrm>
            <a:off x="980388" y="2402340"/>
            <a:ext cx="5115612" cy="873572"/>
          </a:xfrm>
          <a:prstGeom prst="rect">
            <a:avLst/>
          </a:prstGeom>
          <a:noFill/>
        </p:spPr>
        <p:txBody>
          <a:bodyPr wrap="square">
            <a:spAutoFit/>
          </a:bodyPr>
          <a:lstStyle/>
          <a:p>
            <a:pPr marR="0" lvl="0" algn="just">
              <a:lnSpc>
                <a:spcPct val="150000"/>
              </a:lnSpc>
              <a:spcBef>
                <a:spcPts val="600"/>
              </a:spcBef>
              <a:spcAft>
                <a:spcPts val="600"/>
              </a:spcAft>
            </a:pPr>
            <a:r>
              <a:rPr lang="en-US" sz="1800" b="0" kern="100" dirty="0">
                <a:effectLst/>
                <a:latin typeface="Times New Roman" panose="02020603050405020304" pitchFamily="18" charset="0"/>
                <a:ea typeface="Aptos" panose="020B0004020202020204" pitchFamily="34" charset="0"/>
              </a:rPr>
              <a:t>SIFT + SVM </a:t>
            </a:r>
            <a:r>
              <a:rPr lang="en-US" sz="1800" b="0" kern="100" dirty="0" err="1">
                <a:effectLst/>
                <a:latin typeface="Times New Roman" panose="02020603050405020304" pitchFamily="18" charset="0"/>
                <a:ea typeface="Aptos" panose="020B0004020202020204" pitchFamily="34" charset="0"/>
              </a:rPr>
              <a:t>đạt</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độ</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chính</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xác</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cao</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phù</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hợp</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các</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ứng</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dụng</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nhận</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dạng</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yêu</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cầu</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độ</a:t>
            </a:r>
            <a:r>
              <a:rPr lang="en-US" sz="1800" b="0" kern="100" dirty="0">
                <a:effectLst/>
                <a:latin typeface="Times New Roman" panose="02020603050405020304" pitchFamily="18" charset="0"/>
                <a:ea typeface="Aptos" panose="020B0004020202020204" pitchFamily="34" charset="0"/>
              </a:rPr>
              <a:t> tin </a:t>
            </a:r>
            <a:r>
              <a:rPr lang="en-US" sz="1800" b="0" kern="100" dirty="0" err="1">
                <a:effectLst/>
                <a:latin typeface="Times New Roman" panose="02020603050405020304" pitchFamily="18" charset="0"/>
                <a:ea typeface="Aptos" panose="020B0004020202020204" pitchFamily="34" charset="0"/>
              </a:rPr>
              <a:t>cậy</a:t>
            </a:r>
            <a:r>
              <a:rPr lang="en-US" sz="1800" b="0" kern="100" dirty="0">
                <a:effectLst/>
                <a:latin typeface="Times New Roman" panose="02020603050405020304" pitchFamily="18" charset="0"/>
                <a:ea typeface="Aptos" panose="020B0004020202020204" pitchFamily="34" charset="0"/>
              </a:rPr>
              <a:t> </a:t>
            </a:r>
            <a:r>
              <a:rPr lang="en-US" sz="1800" b="0" kern="100" dirty="0" err="1">
                <a:effectLst/>
                <a:latin typeface="Times New Roman" panose="02020603050405020304" pitchFamily="18" charset="0"/>
                <a:ea typeface="Aptos" panose="020B0004020202020204" pitchFamily="34" charset="0"/>
              </a:rPr>
              <a:t>lớn</a:t>
            </a:r>
            <a:r>
              <a:rPr lang="en-US" sz="1800" b="0" kern="100" dirty="0">
                <a:effectLst/>
                <a:latin typeface="Times New Roman" panose="02020603050405020304" pitchFamily="18" charset="0"/>
                <a:ea typeface="Aptos" panose="020B0004020202020204" pitchFamily="34" charset="0"/>
              </a:rPr>
              <a:t>.</a:t>
            </a:r>
            <a:endParaRPr lang="en-US" sz="1800" b="1" kern="100" dirty="0">
              <a:effectLst/>
              <a:latin typeface="Times New Roman" panose="02020603050405020304" pitchFamily="18" charset="0"/>
              <a:ea typeface="Aptos" panose="020B0004020202020204" pitchFamily="34" charset="0"/>
            </a:endParaRPr>
          </a:p>
        </p:txBody>
      </p:sp>
    </p:spTree>
    <p:extLst>
      <p:ext uri="{BB962C8B-B14F-4D97-AF65-F5344CB8AC3E}">
        <p14:creationId xmlns:p14="http://schemas.microsoft.com/office/powerpoint/2010/main" val="1379355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1F11B07-801D-59AE-5144-FCC198CEB9B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B590CDD-FE07-D12F-4171-84D83E02A01E}"/>
              </a:ext>
            </a:extLst>
          </p:cNvPr>
          <p:cNvSpPr/>
          <p:nvPr/>
        </p:nvSpPr>
        <p:spPr>
          <a:xfrm>
            <a:off x="-190499" y="-1558952"/>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F694C81D-D965-E6D8-2504-F539799F9A55}"/>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D8BF2D58-6AAC-BD31-B6CB-8EBA2E5D4F2E}"/>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49</a:t>
            </a:fld>
            <a:endParaRPr lang="vi-VN" b="1" dirty="0">
              <a:solidFill>
                <a:schemeClr val="bg1"/>
              </a:solidFill>
            </a:endParaRPr>
          </a:p>
        </p:txBody>
      </p:sp>
      <p:sp>
        <p:nvSpPr>
          <p:cNvPr id="21" name="TextBox 20">
            <a:extLst>
              <a:ext uri="{FF2B5EF4-FFF2-40B4-BE49-F238E27FC236}">
                <a16:creationId xmlns:a16="http://schemas.microsoft.com/office/drawing/2014/main" id="{BB03836F-B330-2090-B068-C8C792402831}"/>
              </a:ext>
            </a:extLst>
          </p:cNvPr>
          <p:cNvSpPr txBox="1"/>
          <p:nvPr/>
        </p:nvSpPr>
        <p:spPr>
          <a:xfrm>
            <a:off x="523877" y="4101719"/>
            <a:ext cx="10528727" cy="1015663"/>
          </a:xfrm>
          <a:prstGeom prst="rect">
            <a:avLst/>
          </a:prstGeom>
          <a:noFill/>
        </p:spPr>
        <p:txBody>
          <a:bodyPr wrap="square" rtlCol="0">
            <a:spAutoFit/>
          </a:bodyPr>
          <a:lstStyle/>
          <a:p>
            <a:pPr algn="just"/>
            <a:r>
              <a:rPr lang="en-US" sz="6000" b="1" dirty="0">
                <a:solidFill>
                  <a:schemeClr val="bg1"/>
                </a:solidFill>
                <a:latin typeface="Aptos" panose="020B0004020202020204" pitchFamily="34" charset="0"/>
              </a:rPr>
              <a:t>IV</a:t>
            </a:r>
            <a:r>
              <a:rPr lang="vi-VN" sz="6000" b="1" dirty="0">
                <a:solidFill>
                  <a:schemeClr val="bg1"/>
                </a:solidFill>
                <a:latin typeface="Aptos" panose="020B0004020202020204" pitchFamily="34" charset="0"/>
              </a:rPr>
              <a:t>. Ứng Dụng</a:t>
            </a:r>
          </a:p>
        </p:txBody>
      </p:sp>
      <p:sp>
        <p:nvSpPr>
          <p:cNvPr id="22" name="Rectangle 21">
            <a:extLst>
              <a:ext uri="{FF2B5EF4-FFF2-40B4-BE49-F238E27FC236}">
                <a16:creationId xmlns:a16="http://schemas.microsoft.com/office/drawing/2014/main" id="{4795346A-D882-7072-3BD0-50E8E82E86D7}"/>
              </a:ext>
            </a:extLst>
          </p:cNvPr>
          <p:cNvSpPr/>
          <p:nvPr/>
        </p:nvSpPr>
        <p:spPr>
          <a:xfrm>
            <a:off x="-779557" y="2257696"/>
            <a:ext cx="45719" cy="304135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Freeform 14">
            <a:extLst>
              <a:ext uri="{FF2B5EF4-FFF2-40B4-BE49-F238E27FC236}">
                <a16:creationId xmlns:a16="http://schemas.microsoft.com/office/drawing/2014/main" id="{A4C1BE75-2FF0-CA33-F651-1050A74C67E2}"/>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a:blipFill>
        </p:spPr>
        <p:txBody>
          <a:bodyPr/>
          <a:lstStyle/>
          <a:p>
            <a:endParaRPr lang="en-US" sz="1200" dirty="0">
              <a:solidFill>
                <a:schemeClr val="bg1"/>
              </a:solidFill>
            </a:endParaRPr>
          </a:p>
        </p:txBody>
      </p:sp>
      <p:sp>
        <p:nvSpPr>
          <p:cNvPr id="29" name="Rectangle 28">
            <a:extLst>
              <a:ext uri="{FF2B5EF4-FFF2-40B4-BE49-F238E27FC236}">
                <a16:creationId xmlns:a16="http://schemas.microsoft.com/office/drawing/2014/main" id="{A0AC96F6-2CCD-5288-84CF-E63509E35918}"/>
              </a:ext>
            </a:extLst>
          </p:cNvPr>
          <p:cNvSpPr/>
          <p:nvPr/>
        </p:nvSpPr>
        <p:spPr>
          <a:xfrm>
            <a:off x="615170" y="6468417"/>
            <a:ext cx="45719" cy="365125"/>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CF54271C-9EB7-9D53-3BD4-E7680EE1F37B}"/>
              </a:ext>
            </a:extLst>
          </p:cNvPr>
          <p:cNvSpPr txBox="1"/>
          <p:nvPr/>
        </p:nvSpPr>
        <p:spPr>
          <a:xfrm>
            <a:off x="752182" y="6420146"/>
            <a:ext cx="4630038" cy="461665"/>
          </a:xfrm>
          <a:prstGeom prst="rect">
            <a:avLst/>
          </a:prstGeom>
          <a:noFill/>
        </p:spPr>
        <p:txBody>
          <a:bodyPr wrap="square">
            <a:spAutoFit/>
          </a:bodyPr>
          <a:lstStyle/>
          <a:p>
            <a:r>
              <a:rPr lang="en-US" sz="800" dirty="0">
                <a:solidFill>
                  <a:schemeClr val="bg1"/>
                </a:solidFill>
                <a:latin typeface="SVN-Gilroy Heavy" panose="00000A00000000000000" pitchFamily="50" charset="0"/>
              </a:rPr>
              <a:t>UNIVERSITY OF INFORMATION TECHNOLOGY</a:t>
            </a:r>
          </a:p>
          <a:p>
            <a:r>
              <a:rPr lang="en-US" sz="800" dirty="0">
                <a:solidFill>
                  <a:schemeClr val="bg1"/>
                </a:solidFill>
                <a:latin typeface="SVN-Gilroy Heavy" panose="00000A00000000000000" pitchFamily="50" charset="0"/>
              </a:rPr>
              <a:t>COURSE:</a:t>
            </a:r>
            <a:r>
              <a:rPr lang="vi-VN" sz="800" dirty="0">
                <a:solidFill>
                  <a:schemeClr val="bg1"/>
                </a:solidFill>
                <a:latin typeface="SVN-Gilroy Heavy" panose="00000A00000000000000" pitchFamily="50" charset="0"/>
              </a:rPr>
              <a:t>COMPUTER VISION</a:t>
            </a:r>
            <a:endParaRPr lang="en-US" sz="800" b="1" dirty="0">
              <a:solidFill>
                <a:schemeClr val="bg1"/>
              </a:solidFill>
              <a:latin typeface="SVN-Gilroy Light" panose="00000400000000000000" pitchFamily="50" charset="0"/>
            </a:endParaRPr>
          </a:p>
          <a:p>
            <a:r>
              <a:rPr lang="en-US" sz="800" dirty="0">
                <a:solidFill>
                  <a:schemeClr val="bg1"/>
                </a:solidFill>
                <a:latin typeface="SVN-Gilroy Heavy" panose="00000A00000000000000" pitchFamily="50" charset="0"/>
              </a:rPr>
              <a:t>CLASS: </a:t>
            </a:r>
            <a:r>
              <a:rPr lang="vi-VN" sz="800" b="1" dirty="0">
                <a:solidFill>
                  <a:schemeClr val="bg1"/>
                </a:solidFill>
                <a:latin typeface="SVN-Gilroy Light" panose="00000400000000000000" pitchFamily="50" charset="0"/>
              </a:rPr>
              <a:t>CS231.Q11</a:t>
            </a:r>
            <a:endParaRPr lang="en-US" sz="800" b="1" dirty="0">
              <a:solidFill>
                <a:schemeClr val="bg1"/>
              </a:solidFill>
              <a:latin typeface="SVN-Gilroy Light" panose="00000400000000000000" pitchFamily="50" charset="0"/>
            </a:endParaRPr>
          </a:p>
        </p:txBody>
      </p:sp>
      <p:sp>
        <p:nvSpPr>
          <p:cNvPr id="31" name="Rectangle: Rounded Corners 30">
            <a:extLst>
              <a:ext uri="{FF2B5EF4-FFF2-40B4-BE49-F238E27FC236}">
                <a16:creationId xmlns:a16="http://schemas.microsoft.com/office/drawing/2014/main" id="{0B7078F6-C08D-2929-92AF-9FE5A0F0EB61}"/>
              </a:ext>
            </a:extLst>
          </p:cNvPr>
          <p:cNvSpPr/>
          <p:nvPr/>
        </p:nvSpPr>
        <p:spPr>
          <a:xfrm>
            <a:off x="48828" y="24457"/>
            <a:ext cx="12000297" cy="6404273"/>
          </a:xfrm>
          <a:prstGeom prst="roundRect">
            <a:avLst>
              <a:gd name="adj" fmla="val 5890"/>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ED3F720C-42C0-76D2-92B5-8576C66200BF}"/>
              </a:ext>
            </a:extLst>
          </p:cNvPr>
          <p:cNvSpPr/>
          <p:nvPr/>
        </p:nvSpPr>
        <p:spPr>
          <a:xfrm>
            <a:off x="-95250" y="-13727061"/>
            <a:ext cx="12382499" cy="13716000"/>
          </a:xfrm>
          <a:prstGeom prst="rect">
            <a:avLst/>
          </a:prstGeom>
          <a:gradFill flip="none" rotWithShape="1">
            <a:gsLst>
              <a:gs pos="0">
                <a:schemeClr val="tx1"/>
              </a:gs>
              <a:gs pos="100000">
                <a:srgbClr val="002060">
                  <a:alpha val="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92008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B13D-D072-54FD-35B8-00AF1F485269}"/>
            </a:ext>
          </a:extLst>
        </p:cNvPr>
        <p:cNvGrpSpPr/>
        <p:nvPr/>
      </p:nvGrpSpPr>
      <p:grpSpPr>
        <a:xfrm>
          <a:off x="0" y="0"/>
          <a:ext cx="0" cy="0"/>
          <a:chOff x="0" y="0"/>
          <a:chExt cx="0" cy="0"/>
        </a:xfrm>
      </p:grpSpPr>
      <p:sp>
        <p:nvSpPr>
          <p:cNvPr id="48" name="Arrow: Left 47">
            <a:extLst>
              <a:ext uri="{FF2B5EF4-FFF2-40B4-BE49-F238E27FC236}">
                <a16:creationId xmlns:a16="http://schemas.microsoft.com/office/drawing/2014/main" id="{A680FAE8-AF94-1CEC-BC66-A52B27648F4E}"/>
              </a:ext>
            </a:extLst>
          </p:cNvPr>
          <p:cNvSpPr/>
          <p:nvPr/>
        </p:nvSpPr>
        <p:spPr>
          <a:xfrm rot="5400000" flipH="1" flipV="1">
            <a:off x="8715398" y="3070407"/>
            <a:ext cx="862489" cy="33914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49" name="Arrow: Left 48">
            <a:extLst>
              <a:ext uri="{FF2B5EF4-FFF2-40B4-BE49-F238E27FC236}">
                <a16:creationId xmlns:a16="http://schemas.microsoft.com/office/drawing/2014/main" id="{B8E5EFE9-7FD2-4C01-18E6-2977DE7C5E77}"/>
              </a:ext>
            </a:extLst>
          </p:cNvPr>
          <p:cNvSpPr/>
          <p:nvPr/>
        </p:nvSpPr>
        <p:spPr>
          <a:xfrm flipH="1" flipV="1">
            <a:off x="7619367" y="3792701"/>
            <a:ext cx="862489" cy="33914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46" name="Arrow: Left 45">
            <a:extLst>
              <a:ext uri="{FF2B5EF4-FFF2-40B4-BE49-F238E27FC236}">
                <a16:creationId xmlns:a16="http://schemas.microsoft.com/office/drawing/2014/main" id="{8C0FFED4-A145-6C70-47D5-7D0362911BF6}"/>
              </a:ext>
            </a:extLst>
          </p:cNvPr>
          <p:cNvSpPr/>
          <p:nvPr/>
        </p:nvSpPr>
        <p:spPr>
          <a:xfrm flipH="1" flipV="1">
            <a:off x="9347458" y="3780935"/>
            <a:ext cx="862489" cy="33914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8" name="Freeform 14">
            <a:extLst>
              <a:ext uri="{FF2B5EF4-FFF2-40B4-BE49-F238E27FC236}">
                <a16:creationId xmlns:a16="http://schemas.microsoft.com/office/drawing/2014/main" id="{53C83165-9829-075A-5D4A-B52B96DC21DE}"/>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1E9017F5-D9F2-643C-F2B7-639FE4A59F68}"/>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FC9791-FAC2-ACD2-72B6-BF37D2C5FE6D}"/>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1680EF0C-2487-2F83-1955-BE2EA7961E08}"/>
              </a:ext>
            </a:extLst>
          </p:cNvPr>
          <p:cNvSpPr/>
          <p:nvPr/>
        </p:nvSpPr>
        <p:spPr>
          <a:xfrm>
            <a:off x="48828" y="24457"/>
            <a:ext cx="12000297" cy="6404273"/>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A98B54D3-F3B9-4EBA-FC83-1D1435E7CC12}"/>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75AAFA19-9FA7-1E4B-AD89-CA1D143DE706}"/>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5</a:t>
            </a:fld>
            <a:endParaRPr lang="vi-VN" b="1" dirty="0">
              <a:solidFill>
                <a:schemeClr val="bg1"/>
              </a:solidFill>
            </a:endParaRPr>
          </a:p>
        </p:txBody>
      </p:sp>
      <p:sp>
        <p:nvSpPr>
          <p:cNvPr id="5" name="TextBox 4">
            <a:extLst>
              <a:ext uri="{FF2B5EF4-FFF2-40B4-BE49-F238E27FC236}">
                <a16:creationId xmlns:a16="http://schemas.microsoft.com/office/drawing/2014/main" id="{08EABADB-9D44-BD67-0566-C47DF4584858}"/>
              </a:ext>
            </a:extLst>
          </p:cNvPr>
          <p:cNvSpPr txBox="1"/>
          <p:nvPr/>
        </p:nvSpPr>
        <p:spPr>
          <a:xfrm>
            <a:off x="300640" y="169330"/>
            <a:ext cx="4747610"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 Introduction</a:t>
            </a:r>
          </a:p>
        </p:txBody>
      </p:sp>
      <p:sp>
        <p:nvSpPr>
          <p:cNvPr id="16" name="TextBox 15">
            <a:extLst>
              <a:ext uri="{FF2B5EF4-FFF2-40B4-BE49-F238E27FC236}">
                <a16:creationId xmlns:a16="http://schemas.microsoft.com/office/drawing/2014/main" id="{0D04C82D-B85E-CB8A-66B8-5FE546DE5556}"/>
              </a:ext>
            </a:extLst>
          </p:cNvPr>
          <p:cNvSpPr txBox="1"/>
          <p:nvPr/>
        </p:nvSpPr>
        <p:spPr>
          <a:xfrm>
            <a:off x="752182" y="1779838"/>
            <a:ext cx="4939055" cy="369332"/>
          </a:xfrm>
          <a:prstGeom prst="rect">
            <a:avLst/>
          </a:prstGeom>
          <a:noFill/>
        </p:spPr>
        <p:txBody>
          <a:bodyPr wrap="square">
            <a:spAutoFit/>
          </a:bodyPr>
          <a:lstStyle/>
          <a:p>
            <a:r>
              <a:rPr lang="en-US" b="1" dirty="0">
                <a:latin typeface="Aptos Display" panose="020B0004020202020204" pitchFamily="34" charset="0"/>
              </a:rPr>
              <a:t>Input</a:t>
            </a:r>
          </a:p>
        </p:txBody>
      </p:sp>
      <p:sp>
        <p:nvSpPr>
          <p:cNvPr id="18" name="TextBox 17">
            <a:extLst>
              <a:ext uri="{FF2B5EF4-FFF2-40B4-BE49-F238E27FC236}">
                <a16:creationId xmlns:a16="http://schemas.microsoft.com/office/drawing/2014/main" id="{E180B4C0-3BC8-1F9C-9174-B2EA8F34145A}"/>
              </a:ext>
            </a:extLst>
          </p:cNvPr>
          <p:cNvSpPr txBox="1"/>
          <p:nvPr/>
        </p:nvSpPr>
        <p:spPr>
          <a:xfrm>
            <a:off x="752182" y="4910652"/>
            <a:ext cx="4939054" cy="369332"/>
          </a:xfrm>
          <a:prstGeom prst="rect">
            <a:avLst/>
          </a:prstGeom>
          <a:noFill/>
        </p:spPr>
        <p:txBody>
          <a:bodyPr wrap="square">
            <a:spAutoFit/>
          </a:bodyPr>
          <a:lstStyle>
            <a:defPPr>
              <a:defRPr lang="vi-VN"/>
            </a:defPPr>
            <a:lvl1pPr>
              <a:defRPr b="1"/>
            </a:lvl1pPr>
          </a:lstStyle>
          <a:p>
            <a:r>
              <a:rPr lang="en-US" dirty="0">
                <a:latin typeface="Aptos Display" panose="020B0004020202020204" pitchFamily="34" charset="0"/>
              </a:rPr>
              <a:t>Output</a:t>
            </a:r>
          </a:p>
        </p:txBody>
      </p:sp>
      <p:sp>
        <p:nvSpPr>
          <p:cNvPr id="20" name="TextBox 19">
            <a:extLst>
              <a:ext uri="{FF2B5EF4-FFF2-40B4-BE49-F238E27FC236}">
                <a16:creationId xmlns:a16="http://schemas.microsoft.com/office/drawing/2014/main" id="{E6763713-F124-1177-8172-3689C3B1E5BB}"/>
              </a:ext>
            </a:extLst>
          </p:cNvPr>
          <p:cNvSpPr txBox="1"/>
          <p:nvPr/>
        </p:nvSpPr>
        <p:spPr>
          <a:xfrm>
            <a:off x="993661" y="2171224"/>
            <a:ext cx="4697575" cy="646331"/>
          </a:xfrm>
          <a:prstGeom prst="rect">
            <a:avLst/>
          </a:prstGeom>
          <a:noFill/>
        </p:spPr>
        <p:txBody>
          <a:bodyPr wrap="square">
            <a:spAutoFit/>
          </a:bodyPr>
          <a:lstStyle/>
          <a:p>
            <a:r>
              <a:rPr lang="vi-VN" dirty="0">
                <a:latin typeface="Aptos Display" panose="020B0004020202020204" pitchFamily="34" charset="0"/>
              </a:rPr>
              <a:t>- </a:t>
            </a:r>
            <a:r>
              <a:rPr lang="en-US" dirty="0" err="1">
                <a:latin typeface="Aptos Display" panose="020B0004020202020204" pitchFamily="34" charset="0"/>
              </a:rPr>
              <a:t>Một</a:t>
            </a:r>
            <a:r>
              <a:rPr lang="en-US" dirty="0">
                <a:latin typeface="Aptos Display" panose="020B0004020202020204" pitchFamily="34" charset="0"/>
              </a:rPr>
              <a:t> </a:t>
            </a:r>
            <a:r>
              <a:rPr lang="en-US" dirty="0" err="1">
                <a:latin typeface="Aptos Display" panose="020B0004020202020204" pitchFamily="34" charset="0"/>
              </a:rPr>
              <a:t>tập</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a:t>
            </a:r>
            <a:r>
              <a:rPr lang="en-US" dirty="0" err="1">
                <a:latin typeface="Aptos Display" panose="020B0004020202020204" pitchFamily="34" charset="0"/>
              </a:rPr>
              <a:t>ảnh</a:t>
            </a:r>
            <a:r>
              <a:rPr lang="en-US" dirty="0">
                <a:latin typeface="Aptos Display" panose="020B0004020202020204" pitchFamily="34" charset="0"/>
              </a:rPr>
              <a:t> </a:t>
            </a:r>
            <a:r>
              <a:rPr lang="en-US" dirty="0" err="1">
                <a:latin typeface="Aptos Display" panose="020B0004020202020204" pitchFamily="34" charset="0"/>
              </a:rPr>
              <a:t>xám</a:t>
            </a:r>
            <a:r>
              <a:rPr lang="en-US" dirty="0">
                <a:latin typeface="Aptos Display" panose="020B0004020202020204" pitchFamily="34" charset="0"/>
              </a:rPr>
              <a:t> </a:t>
            </a:r>
            <a:r>
              <a:rPr lang="en-US" dirty="0" err="1">
                <a:latin typeface="Aptos Display" panose="020B0004020202020204" pitchFamily="34" charset="0"/>
              </a:rPr>
              <a:t>kích</a:t>
            </a:r>
            <a:r>
              <a:rPr lang="en-US" dirty="0">
                <a:latin typeface="Aptos Display" panose="020B0004020202020204" pitchFamily="34" charset="0"/>
              </a:rPr>
              <a:t> </a:t>
            </a:r>
            <a:r>
              <a:rPr lang="en-US" dirty="0" err="1">
                <a:latin typeface="Aptos Display" panose="020B0004020202020204" pitchFamily="34" charset="0"/>
              </a:rPr>
              <a:t>thước</a:t>
            </a:r>
            <a:r>
              <a:rPr lang="en-US" dirty="0">
                <a:latin typeface="Aptos Display" panose="020B0004020202020204" pitchFamily="34" charset="0"/>
              </a:rPr>
              <a:t> 200 x 200 </a:t>
            </a:r>
            <a:r>
              <a:rPr lang="en-US" dirty="0" err="1">
                <a:latin typeface="Aptos Display" panose="020B0004020202020204" pitchFamily="34" charset="0"/>
              </a:rPr>
              <a:t>cận</a:t>
            </a:r>
            <a:r>
              <a:rPr lang="en-US" dirty="0">
                <a:latin typeface="Aptos Display" panose="020B0004020202020204" pitchFamily="34" charset="0"/>
              </a:rPr>
              <a:t> </a:t>
            </a:r>
            <a:r>
              <a:rPr lang="en-US" dirty="0" err="1">
                <a:latin typeface="Aptos Display" panose="020B0004020202020204" pitchFamily="34" charset="0"/>
              </a:rPr>
              <a:t>cảnh</a:t>
            </a:r>
            <a:r>
              <a:rPr lang="en-US" dirty="0">
                <a:latin typeface="Aptos Display" panose="020B0004020202020204" pitchFamily="34" charset="0"/>
              </a:rPr>
              <a:t> </a:t>
            </a:r>
            <a:r>
              <a:rPr lang="en-US" dirty="0" err="1">
                <a:latin typeface="Aptos Display" panose="020B0004020202020204" pitchFamily="34" charset="0"/>
              </a:rPr>
              <a:t>bề</a:t>
            </a:r>
            <a:r>
              <a:rPr lang="en-US" dirty="0">
                <a:latin typeface="Aptos Display" panose="020B0004020202020204" pitchFamily="34" charset="0"/>
              </a:rPr>
              <a:t> </a:t>
            </a:r>
            <a:r>
              <a:rPr lang="en-US" dirty="0" err="1">
                <a:latin typeface="Aptos Display" panose="020B0004020202020204" pitchFamily="34" charset="0"/>
              </a:rPr>
              <a:t>mặt</a:t>
            </a:r>
            <a:r>
              <a:rPr lang="en-US" dirty="0">
                <a:latin typeface="Aptos Display" panose="020B0004020202020204" pitchFamily="34" charset="0"/>
              </a:rPr>
              <a:t> </a:t>
            </a:r>
            <a:r>
              <a:rPr lang="en-US" dirty="0" err="1">
                <a:latin typeface="Aptos Display" panose="020B0004020202020204" pitchFamily="34" charset="0"/>
              </a:rPr>
              <a:t>thép</a:t>
            </a:r>
            <a:endParaRPr lang="en-US" dirty="0">
              <a:latin typeface="Aptos Display" panose="020B0004020202020204" pitchFamily="34" charset="0"/>
            </a:endParaRPr>
          </a:p>
        </p:txBody>
      </p:sp>
      <p:sp>
        <p:nvSpPr>
          <p:cNvPr id="22" name="TextBox 21">
            <a:extLst>
              <a:ext uri="{FF2B5EF4-FFF2-40B4-BE49-F238E27FC236}">
                <a16:creationId xmlns:a16="http://schemas.microsoft.com/office/drawing/2014/main" id="{C0583C9F-AA8D-54BF-F7A0-3D0F6E278038}"/>
              </a:ext>
            </a:extLst>
          </p:cNvPr>
          <p:cNvSpPr txBox="1"/>
          <p:nvPr/>
        </p:nvSpPr>
        <p:spPr>
          <a:xfrm>
            <a:off x="993661" y="2863721"/>
            <a:ext cx="4697575" cy="369332"/>
          </a:xfrm>
          <a:prstGeom prst="rect">
            <a:avLst/>
          </a:prstGeom>
          <a:noFill/>
        </p:spPr>
        <p:txBody>
          <a:bodyPr wrap="square">
            <a:spAutoFit/>
          </a:bodyPr>
          <a:lstStyle/>
          <a:p>
            <a:r>
              <a:rPr lang="vi-VN" dirty="0">
                <a:latin typeface="Aptos Display" panose="020B0004020202020204" pitchFamily="34" charset="0"/>
              </a:rPr>
              <a:t>- M</a:t>
            </a:r>
            <a:r>
              <a:rPr lang="en-US" dirty="0" err="1">
                <a:latin typeface="Aptos Display" panose="020B0004020202020204" pitchFamily="34" charset="0"/>
              </a:rPr>
              <a:t>ỗi</a:t>
            </a:r>
            <a:r>
              <a:rPr lang="en-US" dirty="0">
                <a:latin typeface="Aptos Display" panose="020B0004020202020204" pitchFamily="34" charset="0"/>
              </a:rPr>
              <a:t> </a:t>
            </a:r>
            <a:r>
              <a:rPr lang="en-US" dirty="0" err="1">
                <a:latin typeface="Aptos Display" panose="020B0004020202020204" pitchFamily="34" charset="0"/>
              </a:rPr>
              <a:t>ảnh</a:t>
            </a:r>
            <a:r>
              <a:rPr lang="en-US" dirty="0">
                <a:latin typeface="Aptos Display" panose="020B0004020202020204" pitchFamily="34" charset="0"/>
              </a:rPr>
              <a:t> </a:t>
            </a:r>
            <a:r>
              <a:rPr lang="en-US" dirty="0" err="1">
                <a:latin typeface="Aptos Display" panose="020B0004020202020204" pitchFamily="34" charset="0"/>
              </a:rPr>
              <a:t>chứa</a:t>
            </a:r>
            <a:r>
              <a:rPr lang="en-US" dirty="0">
                <a:latin typeface="Aptos Display" panose="020B0004020202020204" pitchFamily="34" charset="0"/>
              </a:rPr>
              <a:t> </a:t>
            </a:r>
            <a:r>
              <a:rPr lang="en-US" dirty="0" err="1">
                <a:latin typeface="Aptos Display" panose="020B0004020202020204" pitchFamily="34" charset="0"/>
              </a:rPr>
              <a:t>một</a:t>
            </a:r>
            <a:r>
              <a:rPr lang="en-US" dirty="0">
                <a:latin typeface="Aptos Display" panose="020B0004020202020204" pitchFamily="34" charset="0"/>
              </a:rPr>
              <a:t> </a:t>
            </a:r>
            <a:r>
              <a:rPr lang="en-US" dirty="0" err="1">
                <a:latin typeface="Aptos Display" panose="020B0004020202020204" pitchFamily="34" charset="0"/>
              </a:rPr>
              <a:t>khuyết</a:t>
            </a:r>
            <a:r>
              <a:rPr lang="en-US" dirty="0">
                <a:latin typeface="Aptos Display" panose="020B0004020202020204" pitchFamily="34" charset="0"/>
              </a:rPr>
              <a:t> </a:t>
            </a:r>
            <a:r>
              <a:rPr lang="en-US" dirty="0" err="1">
                <a:latin typeface="Aptos Display" panose="020B0004020202020204" pitchFamily="34" charset="0"/>
              </a:rPr>
              <a:t>tật</a:t>
            </a:r>
            <a:r>
              <a:rPr lang="en-US" dirty="0">
                <a:latin typeface="Aptos Display" panose="020B0004020202020204" pitchFamily="34" charset="0"/>
              </a:rPr>
              <a:t> </a:t>
            </a:r>
            <a:r>
              <a:rPr lang="en-US" dirty="0" err="1">
                <a:latin typeface="Aptos Display" panose="020B0004020202020204" pitchFamily="34" charset="0"/>
              </a:rPr>
              <a:t>và</a:t>
            </a:r>
            <a:r>
              <a:rPr lang="en-US" dirty="0">
                <a:latin typeface="Aptos Display" panose="020B0004020202020204" pitchFamily="34" charset="0"/>
              </a:rPr>
              <a:t> </a:t>
            </a:r>
            <a:r>
              <a:rPr lang="en-US" dirty="0" err="1">
                <a:latin typeface="Aptos Display" panose="020B0004020202020204" pitchFamily="34" charset="0"/>
              </a:rPr>
              <a:t>được</a:t>
            </a:r>
            <a:r>
              <a:rPr lang="en-US" dirty="0">
                <a:latin typeface="Aptos Display" panose="020B0004020202020204" pitchFamily="34" charset="0"/>
              </a:rPr>
              <a:t> </a:t>
            </a:r>
            <a:r>
              <a:rPr lang="en-US" dirty="0" err="1">
                <a:latin typeface="Aptos Display" panose="020B0004020202020204" pitchFamily="34" charset="0"/>
              </a:rPr>
              <a:t>gán</a:t>
            </a:r>
            <a:r>
              <a:rPr lang="en-US" dirty="0">
                <a:latin typeface="Aptos Display" panose="020B0004020202020204" pitchFamily="34" charset="0"/>
              </a:rPr>
              <a:t> </a:t>
            </a:r>
            <a:r>
              <a:rPr lang="en-US" dirty="0" err="1">
                <a:latin typeface="Aptos Display" panose="020B0004020202020204" pitchFamily="34" charset="0"/>
              </a:rPr>
              <a:t>nhãn</a:t>
            </a:r>
            <a:endParaRPr lang="en-US" dirty="0">
              <a:latin typeface="Aptos Display" panose="020B0004020202020204" pitchFamily="34" charset="0"/>
            </a:endParaRPr>
          </a:p>
        </p:txBody>
      </p:sp>
      <p:sp>
        <p:nvSpPr>
          <p:cNvPr id="24" name="TextBox 23">
            <a:extLst>
              <a:ext uri="{FF2B5EF4-FFF2-40B4-BE49-F238E27FC236}">
                <a16:creationId xmlns:a16="http://schemas.microsoft.com/office/drawing/2014/main" id="{99D66B8A-EDD9-1D08-83D2-DBC7F01F5573}"/>
              </a:ext>
            </a:extLst>
          </p:cNvPr>
          <p:cNvSpPr txBox="1"/>
          <p:nvPr/>
        </p:nvSpPr>
        <p:spPr>
          <a:xfrm>
            <a:off x="993661" y="3550719"/>
            <a:ext cx="4697575" cy="646331"/>
          </a:xfrm>
          <a:prstGeom prst="rect">
            <a:avLst/>
          </a:prstGeom>
          <a:noFill/>
        </p:spPr>
        <p:txBody>
          <a:bodyPr wrap="square">
            <a:spAutoFit/>
          </a:bodyPr>
          <a:lstStyle/>
          <a:p>
            <a:r>
              <a:rPr lang="vi-VN" dirty="0">
                <a:latin typeface="Aptos Display" panose="020B0004020202020204" pitchFamily="34" charset="0"/>
              </a:rPr>
              <a:t>- S</a:t>
            </a:r>
            <a:r>
              <a:rPr lang="en-US" dirty="0" err="1">
                <a:latin typeface="Aptos Display" panose="020B0004020202020204" pitchFamily="34" charset="0"/>
              </a:rPr>
              <a:t>áu</a:t>
            </a:r>
            <a:r>
              <a:rPr lang="en-US" dirty="0">
                <a:latin typeface="Aptos Display" panose="020B0004020202020204" pitchFamily="34" charset="0"/>
              </a:rPr>
              <a:t> </a:t>
            </a:r>
            <a:r>
              <a:rPr lang="en-US" dirty="0" err="1">
                <a:latin typeface="Aptos Display" panose="020B0004020202020204" pitchFamily="34" charset="0"/>
              </a:rPr>
              <a:t>loại</a:t>
            </a:r>
            <a:r>
              <a:rPr lang="en-US" dirty="0">
                <a:latin typeface="Aptos Display" panose="020B0004020202020204" pitchFamily="34" charset="0"/>
              </a:rPr>
              <a:t> </a:t>
            </a:r>
            <a:r>
              <a:rPr lang="en-US" dirty="0" err="1">
                <a:latin typeface="Aptos Display" panose="020B0004020202020204" pitchFamily="34" charset="0"/>
              </a:rPr>
              <a:t>lỗi</a:t>
            </a:r>
            <a:r>
              <a:rPr lang="en-US" dirty="0">
                <a:latin typeface="Aptos Display" panose="020B0004020202020204" pitchFamily="34" charset="0"/>
              </a:rPr>
              <a:t>: Crazing, Inclusion, Patches, Pitted Surface, Rolled-in Scale, Scratches</a:t>
            </a:r>
          </a:p>
        </p:txBody>
      </p:sp>
      <p:sp>
        <p:nvSpPr>
          <p:cNvPr id="26" name="TextBox 25">
            <a:extLst>
              <a:ext uri="{FF2B5EF4-FFF2-40B4-BE49-F238E27FC236}">
                <a16:creationId xmlns:a16="http://schemas.microsoft.com/office/drawing/2014/main" id="{3DBE1578-3CC5-F4C1-D9B1-9D22969AAABA}"/>
              </a:ext>
            </a:extLst>
          </p:cNvPr>
          <p:cNvSpPr txBox="1"/>
          <p:nvPr/>
        </p:nvSpPr>
        <p:spPr>
          <a:xfrm>
            <a:off x="993661" y="4237781"/>
            <a:ext cx="4697575" cy="646331"/>
          </a:xfrm>
          <a:prstGeom prst="rect">
            <a:avLst/>
          </a:prstGeom>
          <a:noFill/>
        </p:spPr>
        <p:txBody>
          <a:bodyPr wrap="square">
            <a:spAutoFit/>
          </a:bodyPr>
          <a:lstStyle/>
          <a:p>
            <a:r>
              <a:rPr lang="vi-VN" dirty="0">
                <a:latin typeface="Aptos Display" panose="020B0004020202020204" pitchFamily="34" charset="0"/>
              </a:rPr>
              <a:t>- </a:t>
            </a:r>
            <a:r>
              <a:rPr lang="en-US" dirty="0" err="1">
                <a:latin typeface="Aptos Display" panose="020B0004020202020204" pitchFamily="34" charset="0"/>
              </a:rPr>
              <a:t>Một</a:t>
            </a:r>
            <a:r>
              <a:rPr lang="en-US" dirty="0">
                <a:latin typeface="Aptos Display" panose="020B0004020202020204" pitchFamily="34" charset="0"/>
              </a:rPr>
              <a:t> </a:t>
            </a:r>
            <a:r>
              <a:rPr lang="en-US" dirty="0" err="1">
                <a:latin typeface="Aptos Display" panose="020B0004020202020204" pitchFamily="34" charset="0"/>
              </a:rPr>
              <a:t>ảnh</a:t>
            </a:r>
            <a:r>
              <a:rPr lang="en-US" dirty="0">
                <a:latin typeface="Aptos Display" panose="020B0004020202020204" pitchFamily="34" charset="0"/>
              </a:rPr>
              <a:t> </a:t>
            </a:r>
            <a:r>
              <a:rPr lang="en-US" dirty="0" err="1">
                <a:latin typeface="Aptos Display" panose="020B0004020202020204" pitchFamily="34" charset="0"/>
              </a:rPr>
              <a:t>cận</a:t>
            </a:r>
            <a:r>
              <a:rPr lang="en-US" dirty="0">
                <a:latin typeface="Aptos Display" panose="020B0004020202020204" pitchFamily="34" charset="0"/>
              </a:rPr>
              <a:t> </a:t>
            </a:r>
            <a:r>
              <a:rPr lang="en-US" dirty="0" err="1">
                <a:latin typeface="Aptos Display" panose="020B0004020202020204" pitchFamily="34" charset="0"/>
              </a:rPr>
              <a:t>cảnh</a:t>
            </a:r>
            <a:r>
              <a:rPr lang="en-US" dirty="0">
                <a:latin typeface="Aptos Display" panose="020B0004020202020204" pitchFamily="34" charset="0"/>
              </a:rPr>
              <a:t> </a:t>
            </a:r>
            <a:r>
              <a:rPr lang="en-US" dirty="0" err="1">
                <a:latin typeface="Aptos Display" panose="020B0004020202020204" pitchFamily="34" charset="0"/>
              </a:rPr>
              <a:t>bề</a:t>
            </a:r>
            <a:r>
              <a:rPr lang="en-US" dirty="0">
                <a:latin typeface="Aptos Display" panose="020B0004020202020204" pitchFamily="34" charset="0"/>
              </a:rPr>
              <a:t> </a:t>
            </a:r>
            <a:r>
              <a:rPr lang="en-US" dirty="0" err="1">
                <a:latin typeface="Aptos Display" panose="020B0004020202020204" pitchFamily="34" charset="0"/>
              </a:rPr>
              <a:t>mặt</a:t>
            </a:r>
            <a:r>
              <a:rPr lang="en-US" dirty="0">
                <a:latin typeface="Aptos Display" panose="020B0004020202020204" pitchFamily="34" charset="0"/>
              </a:rPr>
              <a:t> </a:t>
            </a:r>
            <a:r>
              <a:rPr lang="en-US" dirty="0" err="1">
                <a:latin typeface="Aptos Display" panose="020B0004020202020204" pitchFamily="34" charset="0"/>
              </a:rPr>
              <a:t>thép</a:t>
            </a:r>
            <a:r>
              <a:rPr lang="en-US" dirty="0">
                <a:latin typeface="Aptos Display" panose="020B0004020202020204" pitchFamily="34" charset="0"/>
              </a:rPr>
              <a:t> </a:t>
            </a:r>
            <a:r>
              <a:rPr lang="en-US" dirty="0" err="1">
                <a:latin typeface="Aptos Display" panose="020B0004020202020204" pitchFamily="34" charset="0"/>
              </a:rPr>
              <a:t>đã</a:t>
            </a:r>
            <a:r>
              <a:rPr lang="en-US" dirty="0">
                <a:latin typeface="Aptos Display" panose="020B0004020202020204" pitchFamily="34" charset="0"/>
              </a:rPr>
              <a:t> </a:t>
            </a:r>
            <a:r>
              <a:rPr lang="en-US" dirty="0" err="1">
                <a:latin typeface="Aptos Display" panose="020B0004020202020204" pitchFamily="34" charset="0"/>
              </a:rPr>
              <a:t>chứa</a:t>
            </a:r>
            <a:r>
              <a:rPr lang="en-US" dirty="0">
                <a:latin typeface="Aptos Display" panose="020B0004020202020204" pitchFamily="34" charset="0"/>
              </a:rPr>
              <a:t> </a:t>
            </a:r>
            <a:r>
              <a:rPr lang="en-US" dirty="0" err="1">
                <a:latin typeface="Aptos Display" panose="020B0004020202020204" pitchFamily="34" charset="0"/>
              </a:rPr>
              <a:t>lỗi</a:t>
            </a:r>
            <a:r>
              <a:rPr lang="en-US" dirty="0">
                <a:latin typeface="Aptos Display" panose="020B0004020202020204" pitchFamily="34" charset="0"/>
              </a:rPr>
              <a:t> </a:t>
            </a:r>
            <a:r>
              <a:rPr lang="en-US" dirty="0" err="1">
                <a:latin typeface="Aptos Display" panose="020B0004020202020204" pitchFamily="34" charset="0"/>
              </a:rPr>
              <a:t>cần</a:t>
            </a:r>
            <a:r>
              <a:rPr lang="en-US" dirty="0">
                <a:latin typeface="Aptos Display" panose="020B0004020202020204" pitchFamily="34" charset="0"/>
              </a:rPr>
              <a:t> </a:t>
            </a:r>
            <a:r>
              <a:rPr lang="en-US" dirty="0" err="1">
                <a:latin typeface="Aptos Display" panose="020B0004020202020204" pitchFamily="34" charset="0"/>
              </a:rPr>
              <a:t>được</a:t>
            </a:r>
            <a:r>
              <a:rPr lang="en-US" dirty="0">
                <a:latin typeface="Aptos Display" panose="020B0004020202020204" pitchFamily="34" charset="0"/>
              </a:rPr>
              <a:t> </a:t>
            </a:r>
            <a:r>
              <a:rPr lang="en-US" dirty="0" err="1">
                <a:latin typeface="Aptos Display" panose="020B0004020202020204" pitchFamily="34" charset="0"/>
              </a:rPr>
              <a:t>hệ</a:t>
            </a:r>
            <a:r>
              <a:rPr lang="en-US" dirty="0">
                <a:latin typeface="Aptos Display" panose="020B0004020202020204" pitchFamily="34" charset="0"/>
              </a:rPr>
              <a:t> </a:t>
            </a:r>
            <a:r>
              <a:rPr lang="en-US" dirty="0" err="1">
                <a:latin typeface="Aptos Display" panose="020B0004020202020204" pitchFamily="34" charset="0"/>
              </a:rPr>
              <a:t>thống</a:t>
            </a:r>
            <a:r>
              <a:rPr lang="en-US" dirty="0">
                <a:latin typeface="Aptos Display" panose="020B0004020202020204" pitchFamily="34" charset="0"/>
              </a:rPr>
              <a: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loại</a:t>
            </a:r>
            <a:r>
              <a:rPr lang="en-US" dirty="0">
                <a:latin typeface="Aptos Display" panose="020B0004020202020204" pitchFamily="34" charset="0"/>
              </a:rPr>
              <a:t>.</a:t>
            </a:r>
          </a:p>
        </p:txBody>
      </p:sp>
      <p:sp>
        <p:nvSpPr>
          <p:cNvPr id="28" name="TextBox 27">
            <a:extLst>
              <a:ext uri="{FF2B5EF4-FFF2-40B4-BE49-F238E27FC236}">
                <a16:creationId xmlns:a16="http://schemas.microsoft.com/office/drawing/2014/main" id="{ADAD811E-2749-9DA8-E8AE-D1CA06D7D761}"/>
              </a:ext>
            </a:extLst>
          </p:cNvPr>
          <p:cNvSpPr txBox="1"/>
          <p:nvPr/>
        </p:nvSpPr>
        <p:spPr>
          <a:xfrm>
            <a:off x="993660" y="5347288"/>
            <a:ext cx="4697575" cy="646331"/>
          </a:xfrm>
          <a:prstGeom prst="rect">
            <a:avLst/>
          </a:prstGeom>
          <a:noFill/>
        </p:spPr>
        <p:txBody>
          <a:bodyPr wrap="square">
            <a:spAutoFit/>
          </a:bodyPr>
          <a:lstStyle/>
          <a:p>
            <a:r>
              <a:rPr lang="en-US" dirty="0" err="1">
                <a:latin typeface="Aptos Display" panose="020B0004020202020204" pitchFamily="34" charset="0"/>
              </a:rPr>
              <a:t>Loại</a:t>
            </a:r>
            <a:r>
              <a:rPr lang="en-US" dirty="0">
                <a:latin typeface="Aptos Display" panose="020B0004020202020204" pitchFamily="34" charset="0"/>
              </a:rPr>
              <a:t> </a:t>
            </a:r>
            <a:r>
              <a:rPr lang="en-US" dirty="0" err="1">
                <a:latin typeface="Aptos Display" panose="020B0004020202020204" pitchFamily="34" charset="0"/>
              </a:rPr>
              <a:t>lỗi</a:t>
            </a:r>
            <a:r>
              <a:rPr lang="en-US" dirty="0">
                <a:latin typeface="Aptos Display" panose="020B0004020202020204" pitchFamily="34" charset="0"/>
              </a:rPr>
              <a:t> </a:t>
            </a:r>
            <a:r>
              <a:rPr lang="en-US" dirty="0" err="1">
                <a:latin typeface="Aptos Display" panose="020B0004020202020204" pitchFamily="34" charset="0"/>
              </a:rPr>
              <a:t>tương</a:t>
            </a:r>
            <a:r>
              <a:rPr lang="en-US" dirty="0">
                <a:latin typeface="Aptos Display" panose="020B0004020202020204" pitchFamily="34" charset="0"/>
              </a:rPr>
              <a:t> </a:t>
            </a:r>
            <a:r>
              <a:rPr lang="en-US" dirty="0" err="1">
                <a:latin typeface="Aptos Display" panose="020B0004020202020204" pitchFamily="34" charset="0"/>
              </a:rPr>
              <a:t>ứng</a:t>
            </a:r>
            <a:r>
              <a:rPr lang="en-US" dirty="0">
                <a:latin typeface="Aptos Display" panose="020B0004020202020204" pitchFamily="34" charset="0"/>
              </a:rPr>
              <a:t> </a:t>
            </a:r>
            <a:r>
              <a:rPr lang="en-US" dirty="0" err="1">
                <a:latin typeface="Aptos Display" panose="020B0004020202020204" pitchFamily="34" charset="0"/>
              </a:rPr>
              <a:t>với</a:t>
            </a:r>
            <a:r>
              <a:rPr lang="en-US" dirty="0">
                <a:latin typeface="Aptos Display" panose="020B0004020202020204" pitchFamily="34" charset="0"/>
              </a:rPr>
              <a:t> </a:t>
            </a:r>
            <a:r>
              <a:rPr lang="en-US" dirty="0" err="1">
                <a:latin typeface="Aptos Display" panose="020B0004020202020204" pitchFamily="34" charset="0"/>
              </a:rPr>
              <a:t>một</a:t>
            </a:r>
            <a:r>
              <a:rPr lang="en-US" dirty="0">
                <a:latin typeface="Aptos Display" panose="020B0004020202020204" pitchFamily="34" charset="0"/>
              </a:rPr>
              <a:t> </a:t>
            </a:r>
            <a:r>
              <a:rPr lang="en-US" dirty="0" err="1">
                <a:latin typeface="Aptos Display" panose="020B0004020202020204" pitchFamily="34" charset="0"/>
              </a:rPr>
              <a:t>trong</a:t>
            </a:r>
            <a:r>
              <a:rPr lang="en-US" dirty="0">
                <a:latin typeface="Aptos Display" panose="020B0004020202020204" pitchFamily="34" charset="0"/>
              </a:rPr>
              <a:t> </a:t>
            </a:r>
            <a:r>
              <a:rPr lang="en-US" dirty="0" err="1">
                <a:latin typeface="Aptos Display" panose="020B0004020202020204" pitchFamily="34" charset="0"/>
              </a:rPr>
              <a:t>sáu</a:t>
            </a:r>
            <a:r>
              <a:rPr lang="en-US" dirty="0">
                <a:latin typeface="Aptos Display" panose="020B0004020202020204" pitchFamily="34" charset="0"/>
              </a:rPr>
              <a:t> </a:t>
            </a:r>
            <a:r>
              <a:rPr lang="en-US" dirty="0" err="1">
                <a:latin typeface="Aptos Display" panose="020B0004020202020204" pitchFamily="34" charset="0"/>
              </a:rPr>
              <a:t>lớp</a:t>
            </a:r>
            <a:r>
              <a:rPr lang="en-US" dirty="0">
                <a:latin typeface="Aptos Display" panose="020B0004020202020204" pitchFamily="34" charset="0"/>
              </a:rPr>
              <a:t> </a:t>
            </a:r>
            <a:r>
              <a:rPr lang="en-US" dirty="0" err="1">
                <a:latin typeface="Aptos Display" panose="020B0004020202020204" pitchFamily="34" charset="0"/>
              </a:rPr>
              <a:t>khuyết</a:t>
            </a:r>
            <a:r>
              <a:rPr lang="en-US" dirty="0">
                <a:latin typeface="Aptos Display" panose="020B0004020202020204" pitchFamily="34" charset="0"/>
              </a:rPr>
              <a:t> </a:t>
            </a:r>
            <a:r>
              <a:rPr lang="en-US" dirty="0" err="1">
                <a:latin typeface="Aptos Display" panose="020B0004020202020204" pitchFamily="34" charset="0"/>
              </a:rPr>
              <a:t>tật</a:t>
            </a:r>
            <a:r>
              <a:rPr lang="en-US" dirty="0">
                <a:latin typeface="Aptos Display" panose="020B0004020202020204" pitchFamily="34" charset="0"/>
              </a:rPr>
              <a:t> </a:t>
            </a:r>
            <a:r>
              <a:rPr lang="en-US" dirty="0" err="1">
                <a:latin typeface="Aptos Display" panose="020B0004020202020204" pitchFamily="34" charset="0"/>
              </a:rPr>
              <a:t>bề</a:t>
            </a:r>
            <a:r>
              <a:rPr lang="en-US" dirty="0">
                <a:latin typeface="Aptos Display" panose="020B0004020202020204" pitchFamily="34" charset="0"/>
              </a:rPr>
              <a:t> </a:t>
            </a:r>
            <a:r>
              <a:rPr lang="en-US" dirty="0" err="1">
                <a:latin typeface="Aptos Display" panose="020B0004020202020204" pitchFamily="34" charset="0"/>
              </a:rPr>
              <a:t>mặt</a:t>
            </a:r>
            <a:r>
              <a:rPr lang="en-US" dirty="0">
                <a:latin typeface="Aptos Display" panose="020B0004020202020204" pitchFamily="34" charset="0"/>
              </a:rPr>
              <a:t> </a:t>
            </a:r>
            <a:r>
              <a:rPr lang="en-US" dirty="0" err="1">
                <a:latin typeface="Aptos Display" panose="020B0004020202020204" pitchFamily="34" charset="0"/>
              </a:rPr>
              <a:t>thép</a:t>
            </a:r>
            <a:r>
              <a:rPr lang="en-US" dirty="0">
                <a:latin typeface="Aptos Display" panose="020B0004020202020204" pitchFamily="34" charset="0"/>
              </a:rPr>
              <a:t> </a:t>
            </a:r>
            <a:r>
              <a:rPr lang="en-US" dirty="0" err="1">
                <a:latin typeface="Aptos Display" panose="020B0004020202020204" pitchFamily="34" charset="0"/>
              </a:rPr>
              <a:t>cán</a:t>
            </a:r>
            <a:r>
              <a:rPr lang="en-US" dirty="0">
                <a:latin typeface="Aptos Display" panose="020B0004020202020204" pitchFamily="34" charset="0"/>
              </a:rPr>
              <a:t> </a:t>
            </a:r>
            <a:r>
              <a:rPr lang="en-US" dirty="0" err="1">
                <a:latin typeface="Aptos Display" panose="020B0004020202020204" pitchFamily="34" charset="0"/>
              </a:rPr>
              <a:t>nóng</a:t>
            </a:r>
            <a:r>
              <a:rPr lang="en-US" dirty="0">
                <a:latin typeface="Aptos Display" panose="020B0004020202020204" pitchFamily="34" charset="0"/>
              </a:rPr>
              <a:t>. </a:t>
            </a:r>
          </a:p>
        </p:txBody>
      </p:sp>
      <p:sp>
        <p:nvSpPr>
          <p:cNvPr id="29" name="TextBox 28">
            <a:extLst>
              <a:ext uri="{FF2B5EF4-FFF2-40B4-BE49-F238E27FC236}">
                <a16:creationId xmlns:a16="http://schemas.microsoft.com/office/drawing/2014/main" id="{13672DD5-AA06-9673-F647-11DCC9F71AAC}"/>
              </a:ext>
            </a:extLst>
          </p:cNvPr>
          <p:cNvSpPr txBox="1"/>
          <p:nvPr/>
        </p:nvSpPr>
        <p:spPr>
          <a:xfrm>
            <a:off x="660889" y="1130529"/>
            <a:ext cx="5435111" cy="584775"/>
          </a:xfrm>
          <a:prstGeom prst="rect">
            <a:avLst/>
          </a:prstGeom>
          <a:noFill/>
        </p:spPr>
        <p:txBody>
          <a:bodyPr wrap="square" rtlCol="0">
            <a:spAutoFit/>
          </a:bodyPr>
          <a:lstStyle/>
          <a:p>
            <a:pPr algn="just"/>
            <a:r>
              <a:rPr lang="vi-VN" sz="3200" b="1" dirty="0">
                <a:latin typeface="Aptos Display" panose="020B0004020202020204" pitchFamily="34" charset="0"/>
              </a:rPr>
              <a:t>2. Phát biểu bài toán</a:t>
            </a:r>
            <a:endParaRPr lang="vi-VN" sz="3200" b="1" dirty="0">
              <a:solidFill>
                <a:schemeClr val="bg1"/>
              </a:solidFill>
              <a:latin typeface="Aptos Display" panose="020B0004020202020204" pitchFamily="34" charset="0"/>
            </a:endParaRPr>
          </a:p>
        </p:txBody>
      </p:sp>
      <p:sp>
        <p:nvSpPr>
          <p:cNvPr id="30" name="Flowchart: Magnetic Disk 29">
            <a:extLst>
              <a:ext uri="{FF2B5EF4-FFF2-40B4-BE49-F238E27FC236}">
                <a16:creationId xmlns:a16="http://schemas.microsoft.com/office/drawing/2014/main" id="{215CDDDF-D4C4-1BC0-2687-CD39C235E129}"/>
              </a:ext>
            </a:extLst>
          </p:cNvPr>
          <p:cNvSpPr/>
          <p:nvPr/>
        </p:nvSpPr>
        <p:spPr>
          <a:xfrm>
            <a:off x="8481856" y="2413051"/>
            <a:ext cx="1329571" cy="687538"/>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DATASET</a:t>
            </a:r>
            <a:endParaRPr lang="en-US" dirty="0"/>
          </a:p>
        </p:txBody>
      </p:sp>
      <p:sp>
        <p:nvSpPr>
          <p:cNvPr id="31" name="Rectangle 30">
            <a:extLst>
              <a:ext uri="{FF2B5EF4-FFF2-40B4-BE49-F238E27FC236}">
                <a16:creationId xmlns:a16="http://schemas.microsoft.com/office/drawing/2014/main" id="{4F9E0C77-97B8-5569-8C69-42E296672091}"/>
              </a:ext>
            </a:extLst>
          </p:cNvPr>
          <p:cNvSpPr/>
          <p:nvPr/>
        </p:nvSpPr>
        <p:spPr>
          <a:xfrm flipH="1">
            <a:off x="862160" y="2186914"/>
            <a:ext cx="45720" cy="2624342"/>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A0AC42CF-B91E-B592-8676-0FCCB8B7C52F}"/>
              </a:ext>
            </a:extLst>
          </p:cNvPr>
          <p:cNvSpPr/>
          <p:nvPr/>
        </p:nvSpPr>
        <p:spPr>
          <a:xfrm flipV="1">
            <a:off x="849198" y="5346314"/>
            <a:ext cx="45720" cy="641126"/>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6" name="Rectangle 35">
            <a:extLst>
              <a:ext uri="{FF2B5EF4-FFF2-40B4-BE49-F238E27FC236}">
                <a16:creationId xmlns:a16="http://schemas.microsoft.com/office/drawing/2014/main" id="{553DBB2B-B8C0-D08F-BD65-7D4F96F68EDF}"/>
              </a:ext>
            </a:extLst>
          </p:cNvPr>
          <p:cNvSpPr/>
          <p:nvPr/>
        </p:nvSpPr>
        <p:spPr>
          <a:xfrm>
            <a:off x="8576534" y="3737702"/>
            <a:ext cx="1159497" cy="42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MODEL</a:t>
            </a:r>
            <a:endParaRPr lang="en-US" dirty="0"/>
          </a:p>
        </p:txBody>
      </p:sp>
      <p:pic>
        <p:nvPicPr>
          <p:cNvPr id="35842" name="Picture 2">
            <a:extLst>
              <a:ext uri="{FF2B5EF4-FFF2-40B4-BE49-F238E27FC236}">
                <a16:creationId xmlns:a16="http://schemas.microsoft.com/office/drawing/2014/main" id="{AFF21502-BEC4-587A-0288-5995DA662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18" y="297911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5028EC58-B20A-89E3-4343-448C49647CE7}"/>
              </a:ext>
            </a:extLst>
          </p:cNvPr>
          <p:cNvSpPr txBox="1"/>
          <p:nvPr/>
        </p:nvSpPr>
        <p:spPr>
          <a:xfrm>
            <a:off x="10206504" y="3778089"/>
            <a:ext cx="1159497" cy="369332"/>
          </a:xfrm>
          <a:prstGeom prst="rect">
            <a:avLst/>
          </a:prstGeom>
          <a:noFill/>
        </p:spPr>
        <p:txBody>
          <a:bodyPr wrap="square">
            <a:spAutoFit/>
          </a:bodyPr>
          <a:lstStyle/>
          <a:p>
            <a:r>
              <a:rPr lang="vi-VN" dirty="0"/>
              <a:t>Patches</a:t>
            </a:r>
            <a:endParaRPr lang="en-US" dirty="0"/>
          </a:p>
        </p:txBody>
      </p:sp>
    </p:spTree>
    <p:extLst>
      <p:ext uri="{BB962C8B-B14F-4D97-AF65-F5344CB8AC3E}">
        <p14:creationId xmlns:p14="http://schemas.microsoft.com/office/powerpoint/2010/main" val="30821702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5842"/>
                                        </p:tgtEl>
                                        <p:attrNameLst>
                                          <p:attrName>style.visibility</p:attrName>
                                        </p:attrNameLst>
                                      </p:cBhvr>
                                      <p:to>
                                        <p:strVal val="visible"/>
                                      </p:to>
                                    </p:set>
                                    <p:animEffect transition="in" filter="fade">
                                      <p:cBhvr>
                                        <p:cTn id="15" dur="500"/>
                                        <p:tgtEl>
                                          <p:spTgt spid="358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20" grpId="0"/>
      <p:bldP spid="22" grpId="0"/>
      <p:bldP spid="24" grpId="0"/>
      <p:bldP spid="26" grpId="0"/>
      <p:bldP spid="28" grpId="0"/>
      <p:bldP spid="30" grpId="0" animBg="1"/>
      <p:bldP spid="31" grpId="0" animBg="1"/>
      <p:bldP spid="32" grpId="0" animBg="1"/>
      <p:bldP spid="36" grpId="0" animBg="1"/>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AB431-2F28-9869-C45B-78E78A5B58E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0A37283-3D61-D64C-C9EF-15652BAA9CDE}"/>
              </a:ext>
            </a:extLst>
          </p:cNvPr>
          <p:cNvSpPr/>
          <p:nvPr/>
        </p:nvSpPr>
        <p:spPr>
          <a:xfrm>
            <a:off x="0" y="0"/>
            <a:ext cx="12192000" cy="6858000"/>
          </a:xfrm>
          <a:prstGeom prst="rect">
            <a:avLst/>
          </a:prstGeom>
          <a:solidFill>
            <a:srgbClr val="001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8FF4662C-F5C9-AA8D-9573-3FDF59B60EBF}"/>
              </a:ext>
            </a:extLst>
          </p:cNvPr>
          <p:cNvSpPr>
            <a:spLocks noGrp="1"/>
          </p:cNvSpPr>
          <p:nvPr>
            <p:ph type="subTitle" idx="1"/>
          </p:nvPr>
        </p:nvSpPr>
        <p:spPr>
          <a:xfrm>
            <a:off x="362968" y="6277986"/>
            <a:ext cx="4680669" cy="310944"/>
          </a:xfrm>
        </p:spPr>
        <p:txBody>
          <a:bodyPr>
            <a:noAutofit/>
          </a:bodyPr>
          <a:lstStyle/>
          <a:p>
            <a:pPr algn="l"/>
            <a:r>
              <a:rPr lang="en-US" sz="1800" dirty="0">
                <a:solidFill>
                  <a:schemeClr val="bg1"/>
                </a:solidFill>
                <a:latin typeface="SVN-Gilroy SemiBold" panose="00000700000000000000" pitchFamily="50" charset="0"/>
                <a:ea typeface="Britanica Light" panose="00000400000000000000" pitchFamily="2" charset="0"/>
              </a:rPr>
              <a:t>COMPUTER VISION</a:t>
            </a:r>
          </a:p>
        </p:txBody>
      </p:sp>
      <p:sp>
        <p:nvSpPr>
          <p:cNvPr id="20" name="Rectangle: Rounded Corners 19">
            <a:extLst>
              <a:ext uri="{FF2B5EF4-FFF2-40B4-BE49-F238E27FC236}">
                <a16:creationId xmlns:a16="http://schemas.microsoft.com/office/drawing/2014/main" id="{9DDA2037-92B6-9971-BAAC-83351D0F556C}"/>
              </a:ext>
            </a:extLst>
          </p:cNvPr>
          <p:cNvSpPr/>
          <p:nvPr/>
        </p:nvSpPr>
        <p:spPr>
          <a:xfrm>
            <a:off x="733423" y="269069"/>
            <a:ext cx="10942110" cy="1140631"/>
          </a:xfrm>
          <a:prstGeom prst="roundRect">
            <a:avLst>
              <a:gd name="adj" fmla="val 19824"/>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400" dirty="0">
              <a:solidFill>
                <a:schemeClr val="bg1"/>
              </a:solidFill>
              <a:latin typeface="SVN-Gilroy Heavy" panose="00000A00000000000000" pitchFamily="50" charset="0"/>
            </a:endParaRPr>
          </a:p>
        </p:txBody>
      </p:sp>
      <p:sp>
        <p:nvSpPr>
          <p:cNvPr id="2" name="Freeform 14">
            <a:extLst>
              <a:ext uri="{FF2B5EF4-FFF2-40B4-BE49-F238E27FC236}">
                <a16:creationId xmlns:a16="http://schemas.microsoft.com/office/drawing/2014/main" id="{E90518F1-1397-5B3D-7C52-5183209F96D7}"/>
              </a:ext>
            </a:extLst>
          </p:cNvPr>
          <p:cNvSpPr/>
          <p:nvPr/>
        </p:nvSpPr>
        <p:spPr>
          <a:xfrm>
            <a:off x="953703" y="437500"/>
            <a:ext cx="967054" cy="781700"/>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3" name="Rectangle 2">
            <a:extLst>
              <a:ext uri="{FF2B5EF4-FFF2-40B4-BE49-F238E27FC236}">
                <a16:creationId xmlns:a16="http://schemas.microsoft.com/office/drawing/2014/main" id="{ED9DB98F-083E-19F3-F39E-08CA1ECE5284}"/>
              </a:ext>
            </a:extLst>
          </p:cNvPr>
          <p:cNvSpPr/>
          <p:nvPr/>
        </p:nvSpPr>
        <p:spPr>
          <a:xfrm>
            <a:off x="2141037" y="433274"/>
            <a:ext cx="45719" cy="785926"/>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78CA0B-53CB-449E-DCD3-EB0E288CE673}"/>
              </a:ext>
            </a:extLst>
          </p:cNvPr>
          <p:cNvSpPr txBox="1"/>
          <p:nvPr/>
        </p:nvSpPr>
        <p:spPr>
          <a:xfrm>
            <a:off x="2278049" y="385003"/>
            <a:ext cx="4630038" cy="923330"/>
          </a:xfrm>
          <a:prstGeom prst="rect">
            <a:avLst/>
          </a:prstGeom>
          <a:noFill/>
        </p:spPr>
        <p:txBody>
          <a:bodyPr wrap="square">
            <a:spAutoFit/>
          </a:bodyPr>
          <a:lstStyle/>
          <a:p>
            <a:r>
              <a:rPr lang="en-US" dirty="0">
                <a:solidFill>
                  <a:srgbClr val="214CCC"/>
                </a:solidFill>
                <a:latin typeface="SVN-Gilroy Heavy" panose="00000A00000000000000" pitchFamily="50" charset="0"/>
              </a:rPr>
              <a:t>UNIVERSITY OF INFORMATION TECHNOLOGY</a:t>
            </a:r>
          </a:p>
          <a:p>
            <a:r>
              <a:rPr lang="en-US" dirty="0">
                <a:solidFill>
                  <a:srgbClr val="214CCC"/>
                </a:solidFill>
                <a:latin typeface="SVN-Gilroy Heavy" panose="00000A00000000000000" pitchFamily="50" charset="0"/>
              </a:rPr>
              <a:t>COURSE: </a:t>
            </a:r>
            <a:r>
              <a:rPr lang="en-US" b="1" dirty="0">
                <a:solidFill>
                  <a:srgbClr val="214CCC"/>
                </a:solidFill>
                <a:latin typeface="SVN-Gilroy Heavy" panose="00000A00000000000000" pitchFamily="50" charset="0"/>
              </a:rPr>
              <a:t>COMPUTER VISION</a:t>
            </a:r>
            <a:endParaRPr lang="en-US" b="1" dirty="0">
              <a:solidFill>
                <a:srgbClr val="214CCC"/>
              </a:solidFill>
              <a:latin typeface="SVN-Gilroy Light" panose="00000400000000000000" pitchFamily="50" charset="0"/>
            </a:endParaRPr>
          </a:p>
          <a:p>
            <a:r>
              <a:rPr lang="en-US" dirty="0">
                <a:solidFill>
                  <a:srgbClr val="214CCC"/>
                </a:solidFill>
                <a:latin typeface="SVN-Gilroy Heavy" panose="00000A00000000000000" pitchFamily="50" charset="0"/>
              </a:rPr>
              <a:t>CLASS: </a:t>
            </a:r>
            <a:r>
              <a:rPr lang="en-US" b="1" dirty="0">
                <a:solidFill>
                  <a:srgbClr val="214CCC"/>
                </a:solidFill>
                <a:latin typeface="SVN-Gilroy Heavy" panose="00000A00000000000000" pitchFamily="50" charset="0"/>
              </a:rPr>
              <a:t>CS231.Q11</a:t>
            </a:r>
            <a:endParaRPr lang="en-US" b="1" dirty="0">
              <a:solidFill>
                <a:srgbClr val="214CCC"/>
              </a:solidFill>
              <a:latin typeface="SVN-Gilroy Light" panose="00000400000000000000" pitchFamily="50" charset="0"/>
            </a:endParaRPr>
          </a:p>
        </p:txBody>
      </p:sp>
      <p:sp>
        <p:nvSpPr>
          <p:cNvPr id="7" name="TextBox 6">
            <a:extLst>
              <a:ext uri="{FF2B5EF4-FFF2-40B4-BE49-F238E27FC236}">
                <a16:creationId xmlns:a16="http://schemas.microsoft.com/office/drawing/2014/main" id="{14D9E00B-08CB-CCD5-C08C-3B6553673620}"/>
              </a:ext>
            </a:extLst>
          </p:cNvPr>
          <p:cNvSpPr txBox="1"/>
          <p:nvPr/>
        </p:nvSpPr>
        <p:spPr>
          <a:xfrm>
            <a:off x="3198320" y="2210246"/>
            <a:ext cx="5795360" cy="1200329"/>
          </a:xfrm>
          <a:prstGeom prst="rect">
            <a:avLst/>
          </a:prstGeom>
          <a:noFill/>
        </p:spPr>
        <p:txBody>
          <a:bodyPr wrap="square" rtlCol="0">
            <a:spAutoFit/>
          </a:bodyPr>
          <a:lstStyle/>
          <a:p>
            <a:pPr algn="ctr"/>
            <a:r>
              <a:rPr lang="en-US" sz="3600" b="1" dirty="0">
                <a:solidFill>
                  <a:schemeClr val="bg1"/>
                </a:solidFill>
                <a:latin typeface="Arial Rounded MT Bold" panose="020F0704030504030204" pitchFamily="34" charset="0"/>
              </a:rPr>
              <a:t>THANK YOU</a:t>
            </a:r>
          </a:p>
          <a:p>
            <a:pPr algn="ctr"/>
            <a:r>
              <a:rPr lang="en-US" sz="3600" b="1" dirty="0">
                <a:solidFill>
                  <a:schemeClr val="bg1"/>
                </a:solidFill>
                <a:latin typeface="Arial Rounded MT Bold" panose="020F0704030504030204" pitchFamily="34" charset="0"/>
              </a:rPr>
              <a:t>&amp;</a:t>
            </a:r>
          </a:p>
        </p:txBody>
      </p:sp>
      <p:sp>
        <p:nvSpPr>
          <p:cNvPr id="10" name="TextBox 9">
            <a:extLst>
              <a:ext uri="{FF2B5EF4-FFF2-40B4-BE49-F238E27FC236}">
                <a16:creationId xmlns:a16="http://schemas.microsoft.com/office/drawing/2014/main" id="{09558A2D-CB02-CAC2-7AC5-4E079238AB61}"/>
              </a:ext>
            </a:extLst>
          </p:cNvPr>
          <p:cNvSpPr txBox="1"/>
          <p:nvPr/>
        </p:nvSpPr>
        <p:spPr>
          <a:xfrm>
            <a:off x="3198320" y="3410575"/>
            <a:ext cx="5795360" cy="1446550"/>
          </a:xfrm>
          <a:prstGeom prst="rect">
            <a:avLst/>
          </a:prstGeom>
          <a:noFill/>
        </p:spPr>
        <p:txBody>
          <a:bodyPr wrap="square" rtlCol="0">
            <a:spAutoFit/>
          </a:bodyPr>
          <a:lstStyle/>
          <a:p>
            <a:pPr algn="ctr"/>
            <a:r>
              <a:rPr lang="en-US" sz="8800" b="1" dirty="0">
                <a:solidFill>
                  <a:schemeClr val="bg1"/>
                </a:solidFill>
                <a:latin typeface="Arial Rounded MT Bold" panose="020F0704030504030204" pitchFamily="34" charset="0"/>
              </a:rPr>
              <a:t>THE END</a:t>
            </a:r>
          </a:p>
        </p:txBody>
      </p:sp>
    </p:spTree>
    <p:extLst>
      <p:ext uri="{BB962C8B-B14F-4D97-AF65-F5344CB8AC3E}">
        <p14:creationId xmlns:p14="http://schemas.microsoft.com/office/powerpoint/2010/main" val="8244462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accent1"/>
          </a:fgClr>
          <a:bgClr>
            <a:schemeClr val="bg1"/>
          </a:bgClr>
        </a:pattFill>
        <a:effectLst/>
      </p:bgPr>
    </p:bg>
    <p:spTree>
      <p:nvGrpSpPr>
        <p:cNvPr id="1" name="">
          <a:extLst>
            <a:ext uri="{FF2B5EF4-FFF2-40B4-BE49-F238E27FC236}">
              <a16:creationId xmlns:a16="http://schemas.microsoft.com/office/drawing/2014/main" id="{BB3FEA1A-65BB-54DA-7026-B80B3D83E94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FC3745-8B80-C6A0-71C7-5C38FA2666BD}"/>
              </a:ext>
            </a:extLst>
          </p:cNvPr>
          <p:cNvSpPr/>
          <p:nvPr/>
        </p:nvSpPr>
        <p:spPr>
          <a:xfrm>
            <a:off x="-95251" y="-1740618"/>
            <a:ext cx="12382499" cy="13716000"/>
          </a:xfrm>
          <a:prstGeom prst="rect">
            <a:avLst/>
          </a:prstGeom>
          <a:gradFill flip="none" rotWithShape="1">
            <a:gsLst>
              <a:gs pos="0">
                <a:srgbClr val="002060"/>
              </a:gs>
              <a:gs pos="100000">
                <a:schemeClr val="tx1">
                  <a:alpha val="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7F25F0F3-4415-2B90-E9C3-3EA0176F6DA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9B5712A9-BEA3-420E-DBF4-B6B2099108DA}"/>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6</a:t>
            </a:fld>
            <a:endParaRPr lang="vi-VN" b="1" dirty="0">
              <a:solidFill>
                <a:schemeClr val="bg1"/>
              </a:solidFill>
            </a:endParaRPr>
          </a:p>
        </p:txBody>
      </p:sp>
      <p:sp>
        <p:nvSpPr>
          <p:cNvPr id="21" name="TextBox 20">
            <a:extLst>
              <a:ext uri="{FF2B5EF4-FFF2-40B4-BE49-F238E27FC236}">
                <a16:creationId xmlns:a16="http://schemas.microsoft.com/office/drawing/2014/main" id="{7FF2815F-6D01-4C39-138A-C41BB2178B58}"/>
              </a:ext>
            </a:extLst>
          </p:cNvPr>
          <p:cNvSpPr txBox="1"/>
          <p:nvPr/>
        </p:nvSpPr>
        <p:spPr>
          <a:xfrm>
            <a:off x="523877" y="4101719"/>
            <a:ext cx="10528727" cy="1015663"/>
          </a:xfrm>
          <a:prstGeom prst="rect">
            <a:avLst/>
          </a:prstGeom>
          <a:noFill/>
        </p:spPr>
        <p:txBody>
          <a:bodyPr wrap="square" rtlCol="0">
            <a:spAutoFit/>
          </a:bodyPr>
          <a:lstStyle/>
          <a:p>
            <a:pPr algn="just"/>
            <a:r>
              <a:rPr lang="vi-VN" sz="6000" b="1" dirty="0">
                <a:solidFill>
                  <a:schemeClr val="bg1"/>
                </a:solidFill>
                <a:latin typeface="Aptos Display" panose="020B0004020202020204" pitchFamily="34" charset="0"/>
              </a:rPr>
              <a:t>II. Phương Pháp Giải Quyết</a:t>
            </a:r>
          </a:p>
        </p:txBody>
      </p:sp>
      <p:sp>
        <p:nvSpPr>
          <p:cNvPr id="22" name="Rectangle 21">
            <a:extLst>
              <a:ext uri="{FF2B5EF4-FFF2-40B4-BE49-F238E27FC236}">
                <a16:creationId xmlns:a16="http://schemas.microsoft.com/office/drawing/2014/main" id="{A0525F04-46B8-5378-9F19-FEFADB4D25A9}"/>
              </a:ext>
            </a:extLst>
          </p:cNvPr>
          <p:cNvSpPr/>
          <p:nvPr/>
        </p:nvSpPr>
        <p:spPr>
          <a:xfrm>
            <a:off x="-779557" y="2257696"/>
            <a:ext cx="45719" cy="304135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Freeform 14">
            <a:extLst>
              <a:ext uri="{FF2B5EF4-FFF2-40B4-BE49-F238E27FC236}">
                <a16:creationId xmlns:a16="http://schemas.microsoft.com/office/drawing/2014/main" id="{1B5EA415-9494-0BA6-DCD6-A5E91DD5AB27}"/>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solidFill>
                <a:schemeClr val="bg1"/>
              </a:solidFill>
            </a:endParaRPr>
          </a:p>
        </p:txBody>
      </p:sp>
      <p:sp>
        <p:nvSpPr>
          <p:cNvPr id="29" name="Rectangle 28">
            <a:extLst>
              <a:ext uri="{FF2B5EF4-FFF2-40B4-BE49-F238E27FC236}">
                <a16:creationId xmlns:a16="http://schemas.microsoft.com/office/drawing/2014/main" id="{C792835A-9212-2103-7BA9-11403B30A2E2}"/>
              </a:ext>
            </a:extLst>
          </p:cNvPr>
          <p:cNvSpPr/>
          <p:nvPr/>
        </p:nvSpPr>
        <p:spPr>
          <a:xfrm>
            <a:off x="615170" y="6468417"/>
            <a:ext cx="45719" cy="365125"/>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a16="http://schemas.microsoft.com/office/drawing/2014/main" id="{0A22B6AC-B5BC-FF78-7FAE-35041DBB6A70}"/>
              </a:ext>
            </a:extLst>
          </p:cNvPr>
          <p:cNvSpPr txBox="1"/>
          <p:nvPr/>
        </p:nvSpPr>
        <p:spPr>
          <a:xfrm>
            <a:off x="752182" y="6420146"/>
            <a:ext cx="4630038" cy="461665"/>
          </a:xfrm>
          <a:prstGeom prst="rect">
            <a:avLst/>
          </a:prstGeom>
          <a:noFill/>
        </p:spPr>
        <p:txBody>
          <a:bodyPr wrap="square">
            <a:spAutoFit/>
          </a:bodyPr>
          <a:lstStyle/>
          <a:p>
            <a:r>
              <a:rPr lang="en-US" sz="800" dirty="0">
                <a:solidFill>
                  <a:schemeClr val="bg1"/>
                </a:solidFill>
                <a:latin typeface="SVN-Gilroy Heavy" panose="00000A00000000000000" pitchFamily="50" charset="0"/>
              </a:rPr>
              <a:t>UNIVERSITY OF INFORMATION TECHNOLOGY</a:t>
            </a:r>
          </a:p>
          <a:p>
            <a:r>
              <a:rPr lang="en-US" sz="800" dirty="0">
                <a:solidFill>
                  <a:schemeClr val="bg1"/>
                </a:solidFill>
                <a:latin typeface="SVN-Gilroy Heavy" panose="00000A00000000000000" pitchFamily="50" charset="0"/>
              </a:rPr>
              <a:t>COURSE:</a:t>
            </a:r>
            <a:r>
              <a:rPr lang="vi-VN" sz="800" dirty="0">
                <a:solidFill>
                  <a:schemeClr val="bg1"/>
                </a:solidFill>
                <a:latin typeface="SVN-Gilroy Heavy" panose="00000A00000000000000" pitchFamily="50" charset="0"/>
              </a:rPr>
              <a:t>COMPUTER VISION</a:t>
            </a:r>
            <a:endParaRPr lang="en-US" sz="800" b="1" dirty="0">
              <a:solidFill>
                <a:schemeClr val="bg1"/>
              </a:solidFill>
              <a:latin typeface="SVN-Gilroy Light" panose="00000400000000000000" pitchFamily="50" charset="0"/>
            </a:endParaRPr>
          </a:p>
          <a:p>
            <a:r>
              <a:rPr lang="en-US" sz="800" dirty="0">
                <a:solidFill>
                  <a:schemeClr val="bg1"/>
                </a:solidFill>
                <a:latin typeface="SVN-Gilroy Heavy" panose="00000A00000000000000" pitchFamily="50" charset="0"/>
              </a:rPr>
              <a:t>CLASS: </a:t>
            </a:r>
            <a:r>
              <a:rPr lang="vi-VN" sz="800" b="1" dirty="0">
                <a:solidFill>
                  <a:schemeClr val="bg1"/>
                </a:solidFill>
                <a:latin typeface="SVN-Gilroy Light" panose="00000400000000000000" pitchFamily="50" charset="0"/>
              </a:rPr>
              <a:t>CS231.Q11</a:t>
            </a:r>
            <a:endParaRPr lang="en-US" sz="800" b="1" dirty="0">
              <a:solidFill>
                <a:schemeClr val="bg1"/>
              </a:solidFill>
              <a:latin typeface="SVN-Gilroy Light" panose="00000400000000000000" pitchFamily="50" charset="0"/>
            </a:endParaRPr>
          </a:p>
        </p:txBody>
      </p:sp>
      <p:sp>
        <p:nvSpPr>
          <p:cNvPr id="31" name="Rectangle: Rounded Corners 30">
            <a:extLst>
              <a:ext uri="{FF2B5EF4-FFF2-40B4-BE49-F238E27FC236}">
                <a16:creationId xmlns:a16="http://schemas.microsoft.com/office/drawing/2014/main" id="{AB326E3A-9004-E4FD-4C09-E2936DE4BF94}"/>
              </a:ext>
            </a:extLst>
          </p:cNvPr>
          <p:cNvSpPr/>
          <p:nvPr/>
        </p:nvSpPr>
        <p:spPr>
          <a:xfrm>
            <a:off x="48828" y="24457"/>
            <a:ext cx="12000297" cy="6404273"/>
          </a:xfrm>
          <a:prstGeom prst="roundRect">
            <a:avLst>
              <a:gd name="adj" fmla="val 5890"/>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32" name="Rectangle 31">
            <a:extLst>
              <a:ext uri="{FF2B5EF4-FFF2-40B4-BE49-F238E27FC236}">
                <a16:creationId xmlns:a16="http://schemas.microsoft.com/office/drawing/2014/main" id="{B48C8DBE-2602-BDE3-A7DA-7E96BAEA9EE3}"/>
              </a:ext>
            </a:extLst>
          </p:cNvPr>
          <p:cNvSpPr/>
          <p:nvPr/>
        </p:nvSpPr>
        <p:spPr>
          <a:xfrm>
            <a:off x="-95250" y="-13727061"/>
            <a:ext cx="12382499" cy="13716000"/>
          </a:xfrm>
          <a:prstGeom prst="rect">
            <a:avLst/>
          </a:prstGeom>
          <a:gradFill flip="none" rotWithShape="1">
            <a:gsLst>
              <a:gs pos="0">
                <a:schemeClr val="tx1"/>
              </a:gs>
              <a:gs pos="100000">
                <a:srgbClr val="002060">
                  <a:alpha val="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3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27857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072A-D12D-05DE-707A-62254DA22866}"/>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B01C458C-4816-37CD-64F8-23D2B6B300FF}"/>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C9D07214-0EE0-454E-BF39-E962F468A1B4}"/>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458E7D-2787-70DB-5B3E-61A744D5411D}"/>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CC60414E-2E8D-6E1B-04A1-182798154141}"/>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2DE31919-36C2-9EC8-8262-A672122C090B}"/>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E2272C89-2B4C-A9A5-6BB7-E01D7E809D6F}"/>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7</a:t>
            </a:fld>
            <a:endParaRPr lang="vi-VN" b="1" dirty="0">
              <a:solidFill>
                <a:schemeClr val="bg1"/>
              </a:solidFill>
            </a:endParaRPr>
          </a:p>
        </p:txBody>
      </p:sp>
      <p:sp>
        <p:nvSpPr>
          <p:cNvPr id="2" name="TextBox 1">
            <a:extLst>
              <a:ext uri="{FF2B5EF4-FFF2-40B4-BE49-F238E27FC236}">
                <a16:creationId xmlns:a16="http://schemas.microsoft.com/office/drawing/2014/main" id="{C4ED139C-A175-337F-AA10-EC7957CF7AAA}"/>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4" name="Rectangle 3">
            <a:extLst>
              <a:ext uri="{FF2B5EF4-FFF2-40B4-BE49-F238E27FC236}">
                <a16:creationId xmlns:a16="http://schemas.microsoft.com/office/drawing/2014/main" id="{7831E73A-5B43-E4B6-A565-7A1BBE92A28F}"/>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7" name="TextBox 6">
            <a:extLst>
              <a:ext uri="{FF2B5EF4-FFF2-40B4-BE49-F238E27FC236}">
                <a16:creationId xmlns:a16="http://schemas.microsoft.com/office/drawing/2014/main" id="{0FAB5F7E-6570-4667-615A-DBEA6E3EC8EC}"/>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Trích xuất đặc trưng</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931DFF21-1606-DAE5-68AB-D7895BD7EFA8}"/>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a:t>
            </a:r>
            <a:r>
              <a:rPr lang="en-US" sz="2000" b="1" dirty="0">
                <a:latin typeface="Aptos Display" panose="020B0004020202020204" pitchFamily="34" charset="0"/>
              </a:rPr>
              <a:t>Scale-Invariant Feature Transform</a:t>
            </a:r>
            <a:r>
              <a:rPr lang="vi-VN" sz="2000" b="1" dirty="0">
                <a:latin typeface="Aptos Display" panose="020B0004020202020204" pitchFamily="34" charset="0"/>
              </a:rPr>
              <a:t> (SIFT)</a:t>
            </a:r>
            <a:endParaRPr lang="en-US" sz="2000" b="1" dirty="0">
              <a:latin typeface="Aptos Display" panose="020B0004020202020204" pitchFamily="34" charset="0"/>
            </a:endParaRPr>
          </a:p>
        </p:txBody>
      </p:sp>
      <p:pic>
        <p:nvPicPr>
          <p:cNvPr id="14" name="Picture 13" descr="SIFT-feature-extraction-algorithm-process">
            <a:extLst>
              <a:ext uri="{FF2B5EF4-FFF2-40B4-BE49-F238E27FC236}">
                <a16:creationId xmlns:a16="http://schemas.microsoft.com/office/drawing/2014/main" id="{CF58C9EA-660C-9D05-F188-D85D9A49C112}"/>
              </a:ext>
            </a:extLst>
          </p:cNvPr>
          <p:cNvPicPr>
            <a:picLocks noChangeAspect="1"/>
          </p:cNvPicPr>
          <p:nvPr/>
        </p:nvPicPr>
        <p:blipFill>
          <a:blip r:embed="rId4"/>
          <a:stretch>
            <a:fillRect/>
          </a:stretch>
        </p:blipFill>
        <p:spPr>
          <a:xfrm>
            <a:off x="6589503" y="2379770"/>
            <a:ext cx="5123815" cy="2978150"/>
          </a:xfrm>
          <a:prstGeom prst="rect">
            <a:avLst/>
          </a:prstGeom>
        </p:spPr>
      </p:pic>
      <p:sp>
        <p:nvSpPr>
          <p:cNvPr id="18" name="TextBox 17">
            <a:extLst>
              <a:ext uri="{FF2B5EF4-FFF2-40B4-BE49-F238E27FC236}">
                <a16:creationId xmlns:a16="http://schemas.microsoft.com/office/drawing/2014/main" id="{1B3014C1-4DF8-E31F-4AB3-029061E43FF2}"/>
              </a:ext>
            </a:extLst>
          </p:cNvPr>
          <p:cNvSpPr txBox="1"/>
          <p:nvPr/>
        </p:nvSpPr>
        <p:spPr>
          <a:xfrm>
            <a:off x="752181" y="1789513"/>
            <a:ext cx="5343818" cy="646331"/>
          </a:xfrm>
          <a:prstGeom prst="rect">
            <a:avLst/>
          </a:prstGeom>
          <a:noFill/>
        </p:spPr>
        <p:txBody>
          <a:bodyPr wrap="square" rtlCol="0">
            <a:spAutoFit/>
          </a:bodyPr>
          <a:lstStyle/>
          <a:p>
            <a:r>
              <a:rPr lang="en-US" dirty="0" err="1">
                <a:latin typeface="Aptos Display" panose="020B0004020202020204" pitchFamily="34" charset="0"/>
              </a:rPr>
              <a:t>Xây</a:t>
            </a:r>
            <a:r>
              <a:rPr lang="en-US" dirty="0">
                <a:latin typeface="Aptos Display" panose="020B0004020202020204" pitchFamily="34" charset="0"/>
              </a:rPr>
              <a:t> </a:t>
            </a:r>
            <a:r>
              <a:rPr lang="en-US" dirty="0" err="1">
                <a:latin typeface="Aptos Display" panose="020B0004020202020204" pitchFamily="34" charset="0"/>
              </a:rPr>
              <a:t>dựng</a:t>
            </a:r>
            <a:r>
              <a:rPr lang="en-US" dirty="0">
                <a:latin typeface="Aptos Display" panose="020B0004020202020204" pitchFamily="34" charset="0"/>
              </a:rPr>
              <a:t> scale space </a:t>
            </a:r>
            <a:r>
              <a:rPr lang="en-US" dirty="0" err="1">
                <a:latin typeface="Aptos Display" panose="020B0004020202020204" pitchFamily="34" charset="0"/>
              </a:rPr>
              <a:t>bằng</a:t>
            </a:r>
            <a:r>
              <a:rPr lang="en-US" dirty="0">
                <a:latin typeface="Aptos Display" panose="020B0004020202020204" pitchFamily="34" charset="0"/>
              </a:rPr>
              <a:t> Gaussian, </a:t>
            </a:r>
            <a:r>
              <a:rPr lang="en-US" dirty="0" err="1">
                <a:latin typeface="Aptos Display" panose="020B0004020202020204" pitchFamily="34" charset="0"/>
              </a:rPr>
              <a:t>dùng</a:t>
            </a:r>
            <a:r>
              <a:rPr lang="en-US" dirty="0">
                <a:latin typeface="Aptos Display" panose="020B0004020202020204" pitchFamily="34" charset="0"/>
              </a:rPr>
              <a:t> Difference of Gaussian</a:t>
            </a:r>
            <a:r>
              <a:rPr lang="vi-VN" dirty="0">
                <a:latin typeface="Aptos Display" panose="020B0004020202020204" pitchFamily="34" charset="0"/>
              </a:rPr>
              <a:t> (</a:t>
            </a:r>
            <a:r>
              <a:rPr lang="en-US" dirty="0" err="1">
                <a:latin typeface="Aptos Display" panose="020B0004020202020204" pitchFamily="34" charset="0"/>
              </a:rPr>
              <a:t>DoG</a:t>
            </a:r>
            <a:r>
              <a:rPr lang="en-US" dirty="0">
                <a:latin typeface="Aptos Display" panose="020B0004020202020204" pitchFamily="34" charset="0"/>
              </a:rPr>
              <a:t> </a:t>
            </a:r>
            <a:r>
              <a:rPr lang="vi-VN" dirty="0">
                <a:latin typeface="Aptos Display" panose="020B0004020202020204" pitchFamily="34" charset="0"/>
              </a:rPr>
              <a:t>) </a:t>
            </a:r>
            <a:r>
              <a:rPr lang="en-US" dirty="0" err="1">
                <a:latin typeface="Aptos Display" panose="020B0004020202020204" pitchFamily="34" charset="0"/>
              </a:rPr>
              <a:t>tìm</a:t>
            </a:r>
            <a:r>
              <a:rPr lang="en-US" dirty="0">
                <a:latin typeface="Aptos Display" panose="020B0004020202020204" pitchFamily="34" charset="0"/>
              </a:rPr>
              <a:t> </a:t>
            </a:r>
            <a:r>
              <a:rPr lang="en-US" dirty="0" err="1">
                <a:latin typeface="Aptos Display" panose="020B0004020202020204" pitchFamily="34" charset="0"/>
              </a:rPr>
              <a:t>keypoints</a:t>
            </a:r>
            <a:r>
              <a:rPr lang="en-US" dirty="0">
                <a:latin typeface="Aptos Display" panose="020B0004020202020204" pitchFamily="34" charset="0"/>
              </a:rPr>
              <a:t> </a:t>
            </a:r>
            <a:r>
              <a:rPr lang="en-US" dirty="0" err="1">
                <a:latin typeface="Aptos Display" panose="020B0004020202020204" pitchFamily="34" charset="0"/>
              </a:rPr>
              <a:t>ổn</a:t>
            </a:r>
            <a:r>
              <a:rPr lang="en-US" dirty="0">
                <a:latin typeface="Aptos Display" panose="020B0004020202020204" pitchFamily="34" charset="0"/>
              </a:rPr>
              <a:t> </a:t>
            </a:r>
            <a:r>
              <a:rPr lang="en-US" dirty="0" err="1">
                <a:latin typeface="Aptos Display" panose="020B0004020202020204" pitchFamily="34" charset="0"/>
              </a:rPr>
              <a:t>định</a:t>
            </a:r>
            <a:endParaRPr lang="en-US" dirty="0">
              <a:latin typeface="Aptos Display" panose="020B0004020202020204" pitchFamily="34" charset="0"/>
            </a:endParaRPr>
          </a:p>
        </p:txBody>
      </p:sp>
      <p:sp>
        <p:nvSpPr>
          <p:cNvPr id="24" name="TextBox 23">
            <a:extLst>
              <a:ext uri="{FF2B5EF4-FFF2-40B4-BE49-F238E27FC236}">
                <a16:creationId xmlns:a16="http://schemas.microsoft.com/office/drawing/2014/main" id="{F2478E72-160C-F065-C74F-153187DA519B}"/>
              </a:ext>
            </a:extLst>
          </p:cNvPr>
          <p:cNvSpPr txBox="1"/>
          <p:nvPr/>
        </p:nvSpPr>
        <p:spPr>
          <a:xfrm>
            <a:off x="752181" y="2612353"/>
            <a:ext cx="5343817" cy="646331"/>
          </a:xfrm>
          <a:prstGeom prst="rect">
            <a:avLst/>
          </a:prstGeom>
          <a:noFill/>
        </p:spPr>
        <p:txBody>
          <a:bodyPr wrap="square">
            <a:spAutoFit/>
          </a:bodyPr>
          <a:lstStyle/>
          <a:p>
            <a:r>
              <a:rPr lang="vi-VN" dirty="0">
                <a:latin typeface="Aptos Display" panose="020B0004020202020204" pitchFamily="34" charset="0"/>
              </a:rPr>
              <a:t>Tính hướng gradient quanh keypoints, tạo vector 128 chiều (histogram hướng gradient)</a:t>
            </a:r>
            <a:endParaRPr lang="en-US" dirty="0">
              <a:latin typeface="Aptos Display" panose="020B0004020202020204" pitchFamily="34" charset="0"/>
            </a:endParaRPr>
          </a:p>
        </p:txBody>
      </p:sp>
      <p:sp>
        <p:nvSpPr>
          <p:cNvPr id="26" name="TextBox 25">
            <a:extLst>
              <a:ext uri="{FF2B5EF4-FFF2-40B4-BE49-F238E27FC236}">
                <a16:creationId xmlns:a16="http://schemas.microsoft.com/office/drawing/2014/main" id="{5330CAC8-F01A-95DA-5C1D-54669ECBFC44}"/>
              </a:ext>
            </a:extLst>
          </p:cNvPr>
          <p:cNvSpPr txBox="1"/>
          <p:nvPr/>
        </p:nvSpPr>
        <p:spPr>
          <a:xfrm>
            <a:off x="752181" y="3510931"/>
            <a:ext cx="5343816" cy="646331"/>
          </a:xfrm>
          <a:prstGeom prst="rect">
            <a:avLst/>
          </a:prstGeom>
          <a:noFill/>
        </p:spPr>
        <p:txBody>
          <a:bodyPr wrap="square">
            <a:spAutoFit/>
          </a:bodyPr>
          <a:lstStyle/>
          <a:p>
            <a:r>
              <a:rPr lang="en-US" dirty="0" err="1">
                <a:latin typeface="Aptos Display" panose="020B0004020202020204" pitchFamily="34" charset="0"/>
              </a:rPr>
              <a:t>Gom</a:t>
            </a:r>
            <a:r>
              <a:rPr lang="en-US" dirty="0">
                <a:latin typeface="Aptos Display" panose="020B0004020202020204" pitchFamily="34" charset="0"/>
              </a:rPr>
              <a:t> </a:t>
            </a:r>
            <a:r>
              <a:rPr lang="en-US" dirty="0" err="1">
                <a:latin typeface="Aptos Display" panose="020B0004020202020204" pitchFamily="34" charset="0"/>
              </a:rPr>
              <a:t>tất</a:t>
            </a:r>
            <a:r>
              <a:rPr lang="en-US" dirty="0">
                <a:latin typeface="Aptos Display" panose="020B0004020202020204" pitchFamily="34" charset="0"/>
              </a:rPr>
              <a:t> </a:t>
            </a:r>
            <a:r>
              <a:rPr lang="en-US" dirty="0" err="1">
                <a:latin typeface="Aptos Display" panose="020B0004020202020204" pitchFamily="34" charset="0"/>
              </a:rPr>
              <a:t>cả</a:t>
            </a:r>
            <a:r>
              <a:rPr lang="en-US" dirty="0">
                <a:latin typeface="Aptos Display" panose="020B0004020202020204" pitchFamily="34" charset="0"/>
              </a:rPr>
              <a:t> vector SIFT,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cụm</a:t>
            </a:r>
            <a:r>
              <a:rPr lang="en-US" dirty="0">
                <a:latin typeface="Aptos Display" panose="020B0004020202020204" pitchFamily="34" charset="0"/>
              </a:rPr>
              <a:t> </a:t>
            </a:r>
            <a:r>
              <a:rPr lang="en-US" dirty="0" err="1">
                <a:latin typeface="Aptos Display" panose="020B0004020202020204" pitchFamily="34" charset="0"/>
              </a:rPr>
              <a:t>bằng</a:t>
            </a:r>
            <a:r>
              <a:rPr lang="en-US" dirty="0">
                <a:latin typeface="Aptos Display" panose="020B0004020202020204" pitchFamily="34" charset="0"/>
              </a:rPr>
              <a:t> </a:t>
            </a:r>
            <a:r>
              <a:rPr lang="en-US" dirty="0" err="1">
                <a:latin typeface="Aptos Display" panose="020B0004020202020204" pitchFamily="34" charset="0"/>
              </a:rPr>
              <a:t>MiniBatchKMeans</a:t>
            </a:r>
            <a:r>
              <a:rPr lang="en-US" dirty="0">
                <a:latin typeface="Aptos Display" panose="020B0004020202020204" pitchFamily="34" charset="0"/>
              </a:rPr>
              <a:t> </a:t>
            </a:r>
            <a:r>
              <a:rPr lang="en-US" dirty="0" err="1">
                <a:latin typeface="Aptos Display" panose="020B0004020202020204" pitchFamily="34" charset="0"/>
              </a:rPr>
              <a:t>thành</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visual word</a:t>
            </a:r>
          </a:p>
        </p:txBody>
      </p:sp>
      <p:sp>
        <p:nvSpPr>
          <p:cNvPr id="28" name="TextBox 27">
            <a:extLst>
              <a:ext uri="{FF2B5EF4-FFF2-40B4-BE49-F238E27FC236}">
                <a16:creationId xmlns:a16="http://schemas.microsoft.com/office/drawing/2014/main" id="{C41680DE-B9C8-DDFF-AF9B-016ED72085ED}"/>
              </a:ext>
            </a:extLst>
          </p:cNvPr>
          <p:cNvSpPr txBox="1"/>
          <p:nvPr/>
        </p:nvSpPr>
        <p:spPr>
          <a:xfrm>
            <a:off x="752181" y="4422156"/>
            <a:ext cx="5343816" cy="646331"/>
          </a:xfrm>
          <a:prstGeom prst="rect">
            <a:avLst/>
          </a:prstGeom>
          <a:noFill/>
        </p:spPr>
        <p:txBody>
          <a:bodyPr wrap="square">
            <a:spAutoFit/>
          </a:bodyPr>
          <a:lstStyle/>
          <a:p>
            <a:r>
              <a:rPr lang="en-US" dirty="0" err="1">
                <a:latin typeface="Aptos Display" panose="020B0004020202020204" pitchFamily="34" charset="0"/>
              </a:rPr>
              <a:t>Mỗi</a:t>
            </a:r>
            <a:r>
              <a:rPr lang="en-US" dirty="0">
                <a:latin typeface="Aptos Display" panose="020B0004020202020204" pitchFamily="34" charset="0"/>
              </a:rPr>
              <a:t> </a:t>
            </a:r>
            <a:r>
              <a:rPr lang="en-US" dirty="0" err="1">
                <a:latin typeface="Aptos Display" panose="020B0004020202020204" pitchFamily="34" charset="0"/>
              </a:rPr>
              <a:t>ảnh</a:t>
            </a:r>
            <a:r>
              <a:rPr lang="en-US" dirty="0">
                <a:latin typeface="Aptos Display" panose="020B0004020202020204" pitchFamily="34" charset="0"/>
              </a:rPr>
              <a:t> </a:t>
            </a:r>
            <a:r>
              <a:rPr lang="en-US" dirty="0" err="1">
                <a:latin typeface="Aptos Display" panose="020B0004020202020204" pitchFamily="34" charset="0"/>
              </a:rPr>
              <a:t>thành</a:t>
            </a:r>
            <a:r>
              <a:rPr lang="en-US" dirty="0">
                <a:latin typeface="Aptos Display" panose="020B0004020202020204" pitchFamily="34" charset="0"/>
              </a:rPr>
              <a:t> histogram </a:t>
            </a:r>
            <a:r>
              <a:rPr lang="en-US" dirty="0" err="1">
                <a:latin typeface="Aptos Display" panose="020B0004020202020204" pitchFamily="34" charset="0"/>
              </a:rPr>
              <a:t>tần</a:t>
            </a:r>
            <a:r>
              <a:rPr lang="en-US" dirty="0">
                <a:latin typeface="Aptos Display" panose="020B0004020202020204" pitchFamily="34" charset="0"/>
              </a:rPr>
              <a:t> </a:t>
            </a:r>
            <a:r>
              <a:rPr lang="en-US" dirty="0" err="1">
                <a:latin typeface="Aptos Display" panose="020B0004020202020204" pitchFamily="34" charset="0"/>
              </a:rPr>
              <a:t>suất</a:t>
            </a:r>
            <a:r>
              <a:rPr lang="en-US" dirty="0">
                <a:latin typeface="Aptos Display" panose="020B0004020202020204" pitchFamily="34" charset="0"/>
              </a:rPr>
              <a:t> visual word, </a:t>
            </a:r>
            <a:r>
              <a:rPr lang="en-US" dirty="0" err="1">
                <a:latin typeface="Aptos Display" panose="020B0004020202020204" pitchFamily="34" charset="0"/>
              </a:rPr>
              <a:t>dùng</a:t>
            </a:r>
            <a:r>
              <a:rPr lang="en-US" dirty="0">
                <a:latin typeface="Aptos Display" panose="020B0004020202020204" pitchFamily="34" charset="0"/>
              </a:rPr>
              <a:t> </a:t>
            </a:r>
            <a:r>
              <a:rPr lang="en-US" dirty="0" err="1">
                <a:latin typeface="Aptos Display" panose="020B0004020202020204" pitchFamily="34" charset="0"/>
              </a:rPr>
              <a:t>để</a:t>
            </a:r>
            <a:r>
              <a:rPr lang="en-US" dirty="0">
                <a:latin typeface="Aptos Display" panose="020B0004020202020204" pitchFamily="34" charset="0"/>
              </a:rPr>
              <a: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loại</a:t>
            </a:r>
            <a:r>
              <a:rPr lang="en-US" dirty="0">
                <a:latin typeface="Aptos Display" panose="020B0004020202020204" pitchFamily="34" charset="0"/>
              </a:rPr>
              <a:t> </a:t>
            </a:r>
            <a:r>
              <a:rPr lang="en-US" dirty="0" err="1">
                <a:latin typeface="Aptos Display" panose="020B0004020202020204" pitchFamily="34" charset="0"/>
              </a:rPr>
              <a:t>hoặc</a:t>
            </a:r>
            <a:r>
              <a:rPr lang="en-US" dirty="0">
                <a:latin typeface="Aptos Display" panose="020B0004020202020204" pitchFamily="34" charset="0"/>
              </a:rPr>
              <a:t> </a:t>
            </a:r>
            <a:r>
              <a:rPr lang="en-US" dirty="0" err="1">
                <a:latin typeface="Aptos Display" panose="020B0004020202020204" pitchFamily="34" charset="0"/>
              </a:rPr>
              <a:t>nhận</a:t>
            </a:r>
            <a:r>
              <a:rPr lang="en-US" dirty="0">
                <a:latin typeface="Aptos Display" panose="020B0004020202020204" pitchFamily="34" charset="0"/>
              </a:rPr>
              <a:t> </a:t>
            </a:r>
            <a:r>
              <a:rPr lang="en-US" dirty="0" err="1">
                <a:latin typeface="Aptos Display" panose="020B0004020202020204" pitchFamily="34" charset="0"/>
              </a:rPr>
              <a:t>dạng</a:t>
            </a:r>
            <a:r>
              <a:rPr lang="en-US" dirty="0">
                <a:latin typeface="Aptos Display" panose="020B0004020202020204" pitchFamily="34" charset="0"/>
              </a:rPr>
              <a:t> </a:t>
            </a:r>
            <a:r>
              <a:rPr lang="en-US" dirty="0" err="1">
                <a:latin typeface="Aptos Display" panose="020B0004020202020204" pitchFamily="34" charset="0"/>
              </a:rPr>
              <a:t>ảnh</a:t>
            </a:r>
            <a:endParaRPr lang="en-US" dirty="0">
              <a:latin typeface="Aptos Display" panose="020B0004020202020204" pitchFamily="34" charset="0"/>
            </a:endParaRPr>
          </a:p>
        </p:txBody>
      </p:sp>
      <p:sp>
        <p:nvSpPr>
          <p:cNvPr id="30" name="TextBox 29">
            <a:extLst>
              <a:ext uri="{FF2B5EF4-FFF2-40B4-BE49-F238E27FC236}">
                <a16:creationId xmlns:a16="http://schemas.microsoft.com/office/drawing/2014/main" id="{9008BC73-DFF2-D5BA-C879-60B5A134E687}"/>
              </a:ext>
            </a:extLst>
          </p:cNvPr>
          <p:cNvSpPr txBox="1"/>
          <p:nvPr/>
        </p:nvSpPr>
        <p:spPr>
          <a:xfrm>
            <a:off x="1548882" y="5320734"/>
            <a:ext cx="4617953" cy="646331"/>
          </a:xfrm>
          <a:prstGeom prst="rect">
            <a:avLst/>
          </a:prstGeom>
          <a:noFill/>
        </p:spPr>
        <p:txBody>
          <a:bodyPr wrap="square">
            <a:spAutoFit/>
          </a:bodyPr>
          <a:lstStyle/>
          <a:p>
            <a:r>
              <a:rPr lang="vi-VN" kern="100" dirty="0">
                <a:latin typeface="Aptos Display" panose="020B0004020202020204" pitchFamily="34" charset="0"/>
                <a:ea typeface="Aptos" panose="020B0004020202020204" pitchFamily="34" charset="0"/>
              </a:rPr>
              <a:t>M</a:t>
            </a:r>
            <a:r>
              <a:rPr lang="en-US" sz="1800" kern="100" dirty="0">
                <a:effectLst/>
                <a:latin typeface="Aptos Display" panose="020B0004020202020204" pitchFamily="34" charset="0"/>
                <a:ea typeface="Aptos" panose="020B0004020202020204" pitchFamily="34" charset="0"/>
              </a:rPr>
              <a:t>ô </a:t>
            </a:r>
            <a:r>
              <a:rPr lang="en-US" sz="1800" kern="100" dirty="0" err="1">
                <a:effectLst/>
                <a:latin typeface="Aptos Display" panose="020B0004020202020204" pitchFamily="34" charset="0"/>
                <a:ea typeface="Aptos" panose="020B0004020202020204" pitchFamily="34" charset="0"/>
              </a:rPr>
              <a:t>hình</a:t>
            </a:r>
            <a:r>
              <a:rPr lang="en-US" sz="1800" kern="100" dirty="0">
                <a:effectLst/>
                <a:latin typeface="Aptos Display" panose="020B0004020202020204" pitchFamily="34" charset="0"/>
                <a:ea typeface="Aptos" panose="020B0004020202020204" pitchFamily="34" charset="0"/>
              </a:rPr>
              <a:t> Bag-of-Visual-Words </a:t>
            </a:r>
            <a:r>
              <a:rPr lang="en-US" sz="1800" kern="100" dirty="0" err="1">
                <a:effectLst/>
                <a:latin typeface="Aptos Display" panose="020B0004020202020204" pitchFamily="34" charset="0"/>
                <a:ea typeface="Aptos" panose="020B0004020202020204" pitchFamily="34" charset="0"/>
              </a:rPr>
              <a:t>dùng</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cho</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các</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phương</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pháp</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phân</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loại</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truyền</a:t>
            </a:r>
            <a:r>
              <a:rPr lang="en-US" sz="1800" kern="100" dirty="0">
                <a:effectLst/>
                <a:latin typeface="Aptos Display" panose="020B0004020202020204" pitchFamily="34" charset="0"/>
                <a:ea typeface="Aptos" panose="020B0004020202020204" pitchFamily="34" charset="0"/>
              </a:rPr>
              <a:t> </a:t>
            </a:r>
            <a:r>
              <a:rPr lang="en-US" sz="1800" kern="100" dirty="0" err="1">
                <a:effectLst/>
                <a:latin typeface="Aptos Display" panose="020B0004020202020204" pitchFamily="34" charset="0"/>
                <a:ea typeface="Aptos" panose="020B0004020202020204" pitchFamily="34" charset="0"/>
              </a:rPr>
              <a:t>thống</a:t>
            </a:r>
            <a:endParaRPr lang="en-US" dirty="0">
              <a:latin typeface="Aptos Display" panose="020B0004020202020204" pitchFamily="34" charset="0"/>
            </a:endParaRPr>
          </a:p>
        </p:txBody>
      </p:sp>
      <p:sp>
        <p:nvSpPr>
          <p:cNvPr id="31" name="Arrow: Right 30">
            <a:extLst>
              <a:ext uri="{FF2B5EF4-FFF2-40B4-BE49-F238E27FC236}">
                <a16:creationId xmlns:a16="http://schemas.microsoft.com/office/drawing/2014/main" id="{70BD312B-3FA3-E0FA-AE19-5DF85B830977}"/>
              </a:ext>
            </a:extLst>
          </p:cNvPr>
          <p:cNvSpPr/>
          <p:nvPr/>
        </p:nvSpPr>
        <p:spPr>
          <a:xfrm>
            <a:off x="953266" y="5511798"/>
            <a:ext cx="452487"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42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6" grpId="0"/>
      <p:bldP spid="28" grpId="0"/>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4F85D-22C4-BE91-3DAE-A72E4A970329}"/>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A1AF271D-29EA-CB04-A286-673F1CDA6A42}"/>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EF52B55B-C0EA-4685-8A1E-E2416AF755FC}"/>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3D5058-52E3-FB84-52B1-AE8C1A5BA034}"/>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D4B80A30-DECE-D86C-85B9-EACA09BE1149}"/>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C7E5D833-DEE2-1FFA-913D-C615376BCC5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2029190C-5338-C38B-EA5A-1F99623379D9}"/>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8</a:t>
            </a:fld>
            <a:endParaRPr lang="vi-VN" b="1" dirty="0">
              <a:solidFill>
                <a:schemeClr val="bg1"/>
              </a:solidFill>
            </a:endParaRPr>
          </a:p>
        </p:txBody>
      </p:sp>
      <p:sp>
        <p:nvSpPr>
          <p:cNvPr id="2" name="TextBox 1">
            <a:extLst>
              <a:ext uri="{FF2B5EF4-FFF2-40B4-BE49-F238E27FC236}">
                <a16:creationId xmlns:a16="http://schemas.microsoft.com/office/drawing/2014/main" id="{296FF7E6-2D28-2E24-E6E3-6F732CE5AD42}"/>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4" name="Rectangle 3">
            <a:extLst>
              <a:ext uri="{FF2B5EF4-FFF2-40B4-BE49-F238E27FC236}">
                <a16:creationId xmlns:a16="http://schemas.microsoft.com/office/drawing/2014/main" id="{BB622C29-63AC-E556-9A4C-A495E58E2087}"/>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7" name="TextBox 6">
            <a:extLst>
              <a:ext uri="{FF2B5EF4-FFF2-40B4-BE49-F238E27FC236}">
                <a16:creationId xmlns:a16="http://schemas.microsoft.com/office/drawing/2014/main" id="{8774B412-0C68-93C5-3D2B-164CDED8BFC2}"/>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Trích xuất đặc trưng</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A8D52114-1255-B1AE-2E47-A2312033DE55}"/>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1. </a:t>
            </a:r>
            <a:r>
              <a:rPr lang="en-US" sz="2000" b="1" dirty="0">
                <a:latin typeface="Aptos Display" panose="020B0004020202020204" pitchFamily="34" charset="0"/>
              </a:rPr>
              <a:t>Scale-Invariant Feature Transform</a:t>
            </a:r>
            <a:r>
              <a:rPr lang="vi-VN" sz="2000" b="1" dirty="0">
                <a:latin typeface="Aptos Display" panose="020B0004020202020204" pitchFamily="34" charset="0"/>
              </a:rPr>
              <a:t> (SIFT)</a:t>
            </a:r>
            <a:endParaRPr lang="en-US" sz="2000" b="1" dirty="0">
              <a:latin typeface="Aptos Display" panose="020B0004020202020204" pitchFamily="34" charset="0"/>
            </a:endParaRPr>
          </a:p>
        </p:txBody>
      </p:sp>
      <p:pic>
        <p:nvPicPr>
          <p:cNvPr id="16" name="Picture 15">
            <a:extLst>
              <a:ext uri="{FF2B5EF4-FFF2-40B4-BE49-F238E27FC236}">
                <a16:creationId xmlns:a16="http://schemas.microsoft.com/office/drawing/2014/main" id="{C3EB2DE2-FC8E-E0CA-634D-F2339E8424DC}"/>
              </a:ext>
            </a:extLst>
          </p:cNvPr>
          <p:cNvPicPr>
            <a:picLocks noChangeAspect="1"/>
          </p:cNvPicPr>
          <p:nvPr/>
        </p:nvPicPr>
        <p:blipFill>
          <a:blip r:embed="rId4"/>
          <a:stretch>
            <a:fillRect/>
          </a:stretch>
        </p:blipFill>
        <p:spPr>
          <a:xfrm>
            <a:off x="2237524" y="2495479"/>
            <a:ext cx="2381582" cy="2457793"/>
          </a:xfrm>
          <a:prstGeom prst="rect">
            <a:avLst/>
          </a:prstGeom>
        </p:spPr>
      </p:pic>
      <p:pic>
        <p:nvPicPr>
          <p:cNvPr id="18" name="Picture 17">
            <a:extLst>
              <a:ext uri="{FF2B5EF4-FFF2-40B4-BE49-F238E27FC236}">
                <a16:creationId xmlns:a16="http://schemas.microsoft.com/office/drawing/2014/main" id="{69EFA1E6-FF67-FF8D-4D1B-225AE10B5BC3}"/>
              </a:ext>
            </a:extLst>
          </p:cNvPr>
          <p:cNvPicPr>
            <a:picLocks noChangeAspect="1"/>
          </p:cNvPicPr>
          <p:nvPr/>
        </p:nvPicPr>
        <p:blipFill>
          <a:blip r:embed="rId5"/>
          <a:stretch>
            <a:fillRect/>
          </a:stretch>
        </p:blipFill>
        <p:spPr>
          <a:xfrm>
            <a:off x="7572896" y="2485952"/>
            <a:ext cx="2391109" cy="2476846"/>
          </a:xfrm>
          <a:prstGeom prst="rect">
            <a:avLst/>
          </a:prstGeom>
        </p:spPr>
      </p:pic>
      <p:cxnSp>
        <p:nvCxnSpPr>
          <p:cNvPr id="20" name="Straight Arrow Connector 19">
            <a:extLst>
              <a:ext uri="{FF2B5EF4-FFF2-40B4-BE49-F238E27FC236}">
                <a16:creationId xmlns:a16="http://schemas.microsoft.com/office/drawing/2014/main" id="{10B8AF84-F100-5C88-2A19-6C3DCDAB5B35}"/>
              </a:ext>
            </a:extLst>
          </p:cNvPr>
          <p:cNvCxnSpPr/>
          <p:nvPr/>
        </p:nvCxnSpPr>
        <p:spPr>
          <a:xfrm>
            <a:off x="4817097" y="3799002"/>
            <a:ext cx="24226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187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F64E-8A89-A69C-88E2-94F088A9A517}"/>
            </a:ext>
          </a:extLst>
        </p:cNvPr>
        <p:cNvGrpSpPr/>
        <p:nvPr/>
      </p:nvGrpSpPr>
      <p:grpSpPr>
        <a:xfrm>
          <a:off x="0" y="0"/>
          <a:ext cx="0" cy="0"/>
          <a:chOff x="0" y="0"/>
          <a:chExt cx="0" cy="0"/>
        </a:xfrm>
      </p:grpSpPr>
      <p:sp>
        <p:nvSpPr>
          <p:cNvPr id="8" name="Freeform 14">
            <a:extLst>
              <a:ext uri="{FF2B5EF4-FFF2-40B4-BE49-F238E27FC236}">
                <a16:creationId xmlns:a16="http://schemas.microsoft.com/office/drawing/2014/main" id="{6AFCE1DB-C9FC-E0CB-2013-53C5AC43C8B7}"/>
              </a:ext>
            </a:extLst>
          </p:cNvPr>
          <p:cNvSpPr/>
          <p:nvPr/>
        </p:nvSpPr>
        <p:spPr>
          <a:xfrm>
            <a:off x="77403" y="6472643"/>
            <a:ext cx="446474" cy="360899"/>
          </a:xfrm>
          <a:custGeom>
            <a:avLst/>
            <a:gdLst/>
            <a:ahLst/>
            <a:cxnLst/>
            <a:rect l="l" t="t" r="r" b="b"/>
            <a:pathLst>
              <a:path w="1762312" h="1424535">
                <a:moveTo>
                  <a:pt x="0" y="0"/>
                </a:moveTo>
                <a:lnTo>
                  <a:pt x="1762312" y="0"/>
                </a:lnTo>
                <a:lnTo>
                  <a:pt x="1762312" y="1424535"/>
                </a:lnTo>
                <a:lnTo>
                  <a:pt x="0" y="1424535"/>
                </a:lnTo>
                <a:lnTo>
                  <a:pt x="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a:blipFill>
        </p:spPr>
        <p:txBody>
          <a:bodyPr/>
          <a:lstStyle/>
          <a:p>
            <a:endParaRPr lang="en-US" sz="1200" dirty="0"/>
          </a:p>
        </p:txBody>
      </p:sp>
      <p:sp>
        <p:nvSpPr>
          <p:cNvPr id="9" name="Rectangle 8">
            <a:extLst>
              <a:ext uri="{FF2B5EF4-FFF2-40B4-BE49-F238E27FC236}">
                <a16:creationId xmlns:a16="http://schemas.microsoft.com/office/drawing/2014/main" id="{3DCDE736-461E-B232-BE37-AC4660B13EF8}"/>
              </a:ext>
            </a:extLst>
          </p:cNvPr>
          <p:cNvSpPr/>
          <p:nvPr/>
        </p:nvSpPr>
        <p:spPr>
          <a:xfrm>
            <a:off x="615170" y="6468417"/>
            <a:ext cx="45719" cy="365125"/>
          </a:xfrm>
          <a:prstGeom prst="rect">
            <a:avLst/>
          </a:prstGeom>
          <a:solidFill>
            <a:srgbClr val="003FDE"/>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AE5947-4CCB-994B-E78F-975D8EE8A04C}"/>
              </a:ext>
            </a:extLst>
          </p:cNvPr>
          <p:cNvSpPr txBox="1"/>
          <p:nvPr/>
        </p:nvSpPr>
        <p:spPr>
          <a:xfrm>
            <a:off x="752182" y="6420146"/>
            <a:ext cx="4630038" cy="461665"/>
          </a:xfrm>
          <a:prstGeom prst="rect">
            <a:avLst/>
          </a:prstGeom>
          <a:noFill/>
        </p:spPr>
        <p:txBody>
          <a:bodyPr wrap="square">
            <a:spAutoFit/>
          </a:bodyPr>
          <a:lstStyle/>
          <a:p>
            <a:r>
              <a:rPr lang="en-US" sz="800" dirty="0">
                <a:solidFill>
                  <a:srgbClr val="214CCC"/>
                </a:solidFill>
                <a:latin typeface="SVN-Gilroy Heavy" panose="00000A00000000000000" pitchFamily="50" charset="0"/>
              </a:rPr>
              <a:t>UNIVERSITY OF INFORMATION TECHNOLOGY</a:t>
            </a:r>
          </a:p>
          <a:p>
            <a:r>
              <a:rPr lang="en-US" sz="800" dirty="0">
                <a:solidFill>
                  <a:srgbClr val="214CCC"/>
                </a:solidFill>
                <a:latin typeface="SVN-Gilroy Heavy" panose="00000A00000000000000" pitchFamily="50" charset="0"/>
              </a:rPr>
              <a:t>COURSE: </a:t>
            </a:r>
            <a:r>
              <a:rPr lang="en-US" sz="800" b="1" dirty="0">
                <a:solidFill>
                  <a:srgbClr val="214CCC"/>
                </a:solidFill>
                <a:latin typeface="SVN-Gilroy Heavy" panose="00000A00000000000000" pitchFamily="50" charset="0"/>
              </a:rPr>
              <a:t>COMPUTER VISION</a:t>
            </a:r>
            <a:endParaRPr lang="en-US" sz="800" b="1" dirty="0">
              <a:solidFill>
                <a:srgbClr val="214CCC"/>
              </a:solidFill>
              <a:latin typeface="SVN-Gilroy Light" panose="00000400000000000000" pitchFamily="50" charset="0"/>
            </a:endParaRPr>
          </a:p>
          <a:p>
            <a:r>
              <a:rPr lang="en-US" sz="800" dirty="0">
                <a:solidFill>
                  <a:srgbClr val="214CCC"/>
                </a:solidFill>
                <a:latin typeface="SVN-Gilroy Heavy" panose="00000A00000000000000" pitchFamily="50" charset="0"/>
              </a:rPr>
              <a:t>CLASS: </a:t>
            </a:r>
            <a:r>
              <a:rPr lang="en-US" sz="800" b="1" dirty="0">
                <a:solidFill>
                  <a:srgbClr val="214CCC"/>
                </a:solidFill>
                <a:latin typeface="SVN-Gilroy Heavy" panose="00000A00000000000000" pitchFamily="50" charset="0"/>
              </a:rPr>
              <a:t>CS231.Q11</a:t>
            </a:r>
            <a:endParaRPr lang="en-US" sz="800" b="1" dirty="0">
              <a:solidFill>
                <a:srgbClr val="214CCC"/>
              </a:solidFill>
              <a:latin typeface="SVN-Gilroy Light" panose="00000400000000000000" pitchFamily="50" charset="0"/>
            </a:endParaRPr>
          </a:p>
        </p:txBody>
      </p:sp>
      <p:sp>
        <p:nvSpPr>
          <p:cNvPr id="11" name="Rectangle: Rounded Corners 10">
            <a:extLst>
              <a:ext uri="{FF2B5EF4-FFF2-40B4-BE49-F238E27FC236}">
                <a16:creationId xmlns:a16="http://schemas.microsoft.com/office/drawing/2014/main" id="{A63B38AC-0A85-6FEC-83F0-A62394387DA6}"/>
              </a:ext>
            </a:extLst>
          </p:cNvPr>
          <p:cNvSpPr/>
          <p:nvPr/>
        </p:nvSpPr>
        <p:spPr>
          <a:xfrm>
            <a:off x="48828" y="424568"/>
            <a:ext cx="12000297" cy="6004162"/>
          </a:xfrm>
          <a:prstGeom prst="roundRect">
            <a:avLst>
              <a:gd name="adj" fmla="val 5890"/>
            </a:avLst>
          </a:prstGeom>
          <a:noFill/>
          <a:ln w="19050" cap="flat" cmpd="sng" algn="ctr">
            <a:solidFill>
              <a:srgbClr val="214CCC"/>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001854"/>
              </a:solidFill>
            </a:endParaRPr>
          </a:p>
        </p:txBody>
      </p:sp>
      <p:sp>
        <p:nvSpPr>
          <p:cNvPr id="13" name="Rectangle: Rounded Corners 12">
            <a:extLst>
              <a:ext uri="{FF2B5EF4-FFF2-40B4-BE49-F238E27FC236}">
                <a16:creationId xmlns:a16="http://schemas.microsoft.com/office/drawing/2014/main" id="{912BB8ED-AFB8-1827-9078-F0125D32082D}"/>
              </a:ext>
            </a:extLst>
          </p:cNvPr>
          <p:cNvSpPr/>
          <p:nvPr/>
        </p:nvSpPr>
        <p:spPr>
          <a:xfrm>
            <a:off x="11353799" y="6480646"/>
            <a:ext cx="333375" cy="285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Slide Number Placeholder 11">
            <a:extLst>
              <a:ext uri="{FF2B5EF4-FFF2-40B4-BE49-F238E27FC236}">
                <a16:creationId xmlns:a16="http://schemas.microsoft.com/office/drawing/2014/main" id="{905E5867-FB31-3D17-05E1-5F9935B13E81}"/>
              </a:ext>
            </a:extLst>
          </p:cNvPr>
          <p:cNvSpPr>
            <a:spLocks noGrp="1"/>
          </p:cNvSpPr>
          <p:nvPr>
            <p:ph type="sldNum" sz="quarter" idx="12"/>
          </p:nvPr>
        </p:nvSpPr>
        <p:spPr>
          <a:xfrm>
            <a:off x="8924924" y="6440958"/>
            <a:ext cx="2743200" cy="365125"/>
          </a:xfrm>
        </p:spPr>
        <p:txBody>
          <a:bodyPr/>
          <a:lstStyle/>
          <a:p>
            <a:fld id="{4689B2FE-DA1C-4C28-99FA-BB65688D140C}" type="slidenum">
              <a:rPr lang="vi-VN" b="1" smtClean="0">
                <a:solidFill>
                  <a:schemeClr val="bg1"/>
                </a:solidFill>
              </a:rPr>
              <a:pPr/>
              <a:t>9</a:t>
            </a:fld>
            <a:endParaRPr lang="vi-VN" b="1" dirty="0">
              <a:solidFill>
                <a:schemeClr val="bg1"/>
              </a:solidFill>
            </a:endParaRPr>
          </a:p>
        </p:txBody>
      </p:sp>
      <p:sp>
        <p:nvSpPr>
          <p:cNvPr id="2" name="TextBox 1">
            <a:extLst>
              <a:ext uri="{FF2B5EF4-FFF2-40B4-BE49-F238E27FC236}">
                <a16:creationId xmlns:a16="http://schemas.microsoft.com/office/drawing/2014/main" id="{E2AC5560-49F9-01A7-20F6-FC7681CB89EC}"/>
              </a:ext>
            </a:extLst>
          </p:cNvPr>
          <p:cNvSpPr txBox="1"/>
          <p:nvPr/>
        </p:nvSpPr>
        <p:spPr>
          <a:xfrm>
            <a:off x="0" y="24458"/>
            <a:ext cx="6166835" cy="400110"/>
          </a:xfrm>
          <a:prstGeom prst="rect">
            <a:avLst/>
          </a:prstGeom>
          <a:noFill/>
        </p:spPr>
        <p:txBody>
          <a:bodyPr wrap="square" rtlCol="0">
            <a:spAutoFit/>
          </a:bodyPr>
          <a:lstStyle/>
          <a:p>
            <a:pPr eaLnBrk="1" hangingPunct="1"/>
            <a:r>
              <a:rPr lang="en-US" sz="2000" b="1" dirty="0">
                <a:solidFill>
                  <a:srgbClr val="214CCC"/>
                </a:solidFill>
                <a:latin typeface="Aptos Display" panose="020B0004020202020204" pitchFamily="34" charset="0"/>
              </a:rPr>
              <a:t>II. </a:t>
            </a:r>
            <a:r>
              <a:rPr lang="vi-VN" sz="2000" b="1" dirty="0">
                <a:solidFill>
                  <a:srgbClr val="214CCC"/>
                </a:solidFill>
                <a:latin typeface="Aptos Display" panose="020B0004020202020204" pitchFamily="34" charset="0"/>
              </a:rPr>
              <a:t>Phương pháp giải quyết</a:t>
            </a:r>
            <a:endParaRPr lang="en-US" sz="2000" b="1" dirty="0">
              <a:solidFill>
                <a:srgbClr val="214CCC"/>
              </a:solidFill>
              <a:latin typeface="Aptos Display" panose="020B0004020202020204" pitchFamily="34" charset="0"/>
            </a:endParaRPr>
          </a:p>
        </p:txBody>
      </p:sp>
      <p:sp>
        <p:nvSpPr>
          <p:cNvPr id="4" name="Rectangle 3">
            <a:extLst>
              <a:ext uri="{FF2B5EF4-FFF2-40B4-BE49-F238E27FC236}">
                <a16:creationId xmlns:a16="http://schemas.microsoft.com/office/drawing/2014/main" id="{0E9E0FFD-A975-505E-43BA-D3708239C9D9}"/>
              </a:ext>
            </a:extLst>
          </p:cNvPr>
          <p:cNvSpPr/>
          <p:nvPr/>
        </p:nvSpPr>
        <p:spPr>
          <a:xfrm>
            <a:off x="569451" y="1770625"/>
            <a:ext cx="45719" cy="4196440"/>
          </a:xfrm>
          <a:prstGeom prst="rect">
            <a:avLst/>
          </a:prstGeom>
          <a:solidFill>
            <a:srgbClr val="00206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7" name="TextBox 6">
            <a:extLst>
              <a:ext uri="{FF2B5EF4-FFF2-40B4-BE49-F238E27FC236}">
                <a16:creationId xmlns:a16="http://schemas.microsoft.com/office/drawing/2014/main" id="{6DF695AC-F3A7-D25D-17B4-E8A41269785F}"/>
              </a:ext>
            </a:extLst>
          </p:cNvPr>
          <p:cNvSpPr txBox="1"/>
          <p:nvPr/>
        </p:nvSpPr>
        <p:spPr>
          <a:xfrm>
            <a:off x="319689" y="624623"/>
            <a:ext cx="4919061" cy="400110"/>
          </a:xfrm>
          <a:prstGeom prst="rect">
            <a:avLst/>
          </a:prstGeom>
          <a:noFill/>
        </p:spPr>
        <p:txBody>
          <a:bodyPr wrap="square" rtlCol="0">
            <a:spAutoFit/>
          </a:bodyPr>
          <a:lstStyle/>
          <a:p>
            <a:pPr eaLnBrk="1" hangingPunct="1"/>
            <a:r>
              <a:rPr lang="vi-VN" sz="2000" b="1" dirty="0">
                <a:latin typeface="Aptos Display" panose="020B0004020202020204" pitchFamily="34" charset="0"/>
              </a:rPr>
              <a:t>Trích xuất đặc trưng</a:t>
            </a:r>
            <a:endParaRPr lang="en-US" sz="2000" b="1" dirty="0">
              <a:latin typeface="Aptos Display" panose="020B0004020202020204" pitchFamily="34" charset="0"/>
            </a:endParaRPr>
          </a:p>
        </p:txBody>
      </p:sp>
      <p:sp>
        <p:nvSpPr>
          <p:cNvPr id="6" name="TextBox 5">
            <a:extLst>
              <a:ext uri="{FF2B5EF4-FFF2-40B4-BE49-F238E27FC236}">
                <a16:creationId xmlns:a16="http://schemas.microsoft.com/office/drawing/2014/main" id="{C5E5D0C8-F2D2-208D-F450-002974D7C8E9}"/>
              </a:ext>
            </a:extLst>
          </p:cNvPr>
          <p:cNvSpPr txBox="1"/>
          <p:nvPr/>
        </p:nvSpPr>
        <p:spPr>
          <a:xfrm>
            <a:off x="523877" y="1116825"/>
            <a:ext cx="5642958" cy="400110"/>
          </a:xfrm>
          <a:prstGeom prst="rect">
            <a:avLst/>
          </a:prstGeom>
          <a:noFill/>
        </p:spPr>
        <p:txBody>
          <a:bodyPr wrap="square" rtlCol="0">
            <a:spAutoFit/>
          </a:bodyPr>
          <a:lstStyle/>
          <a:p>
            <a:r>
              <a:rPr lang="vi-VN" sz="2000" b="1" dirty="0">
                <a:latin typeface="Aptos Display" panose="020B0004020202020204" pitchFamily="34" charset="0"/>
              </a:rPr>
              <a:t>2. </a:t>
            </a:r>
            <a:r>
              <a:rPr lang="en-US" sz="2000" b="1" dirty="0">
                <a:latin typeface="Aptos Display" panose="020B0004020202020204" pitchFamily="34" charset="0"/>
              </a:rPr>
              <a:t>Local Binary Patterns</a:t>
            </a:r>
            <a:r>
              <a:rPr lang="vi-VN" sz="2000" b="1" dirty="0">
                <a:latin typeface="Aptos Display" panose="020B0004020202020204" pitchFamily="34" charset="0"/>
              </a:rPr>
              <a:t> (LBP)</a:t>
            </a:r>
            <a:endParaRPr lang="en-US" sz="2000" b="1" dirty="0">
              <a:latin typeface="Aptos Display" panose="020B0004020202020204" pitchFamily="34" charset="0"/>
            </a:endParaRPr>
          </a:p>
        </p:txBody>
      </p:sp>
      <p:sp>
        <p:nvSpPr>
          <p:cNvPr id="18" name="TextBox 17">
            <a:extLst>
              <a:ext uri="{FF2B5EF4-FFF2-40B4-BE49-F238E27FC236}">
                <a16:creationId xmlns:a16="http://schemas.microsoft.com/office/drawing/2014/main" id="{28569755-F80E-0E58-C51E-F8BA919E001E}"/>
              </a:ext>
            </a:extLst>
          </p:cNvPr>
          <p:cNvSpPr txBox="1"/>
          <p:nvPr/>
        </p:nvSpPr>
        <p:spPr>
          <a:xfrm>
            <a:off x="752180" y="1770625"/>
            <a:ext cx="5485489" cy="923330"/>
          </a:xfrm>
          <a:prstGeom prst="rect">
            <a:avLst/>
          </a:prstGeom>
          <a:noFill/>
        </p:spPr>
        <p:txBody>
          <a:bodyPr wrap="square" rtlCol="0">
            <a:spAutoFit/>
          </a:bodyPr>
          <a:lstStyle/>
          <a:p>
            <a:r>
              <a:rPr lang="en-US" dirty="0" err="1">
                <a:latin typeface="Aptos Display" panose="020B0004020202020204" pitchFamily="34" charset="0"/>
              </a:rPr>
              <a:t>Với</a:t>
            </a:r>
            <a:r>
              <a:rPr lang="en-US" dirty="0">
                <a:latin typeface="Aptos Display" panose="020B0004020202020204" pitchFamily="34" charset="0"/>
              </a:rPr>
              <a:t> </a:t>
            </a:r>
            <a:r>
              <a:rPr lang="en-US" dirty="0" err="1">
                <a:latin typeface="Aptos Display" panose="020B0004020202020204" pitchFamily="34" charset="0"/>
              </a:rPr>
              <a:t>mỗi</a:t>
            </a:r>
            <a:r>
              <a:rPr lang="en-US" dirty="0">
                <a:latin typeface="Aptos Display" panose="020B0004020202020204" pitchFamily="34" charset="0"/>
              </a:rPr>
              <a:t> pixel </a:t>
            </a:r>
            <a:r>
              <a:rPr lang="en-US" dirty="0" err="1">
                <a:latin typeface="Aptos Display" panose="020B0004020202020204" pitchFamily="34" charset="0"/>
              </a:rPr>
              <a:t>trung</a:t>
            </a:r>
            <a:r>
              <a:rPr lang="en-US" dirty="0">
                <a:latin typeface="Aptos Display" panose="020B0004020202020204" pitchFamily="34" charset="0"/>
              </a:rPr>
              <a:t> </a:t>
            </a:r>
            <a:r>
              <a:rPr lang="en-US" dirty="0" err="1">
                <a:latin typeface="Aptos Display" panose="020B0004020202020204" pitchFamily="34" charset="0"/>
              </a:rPr>
              <a:t>tâm</a:t>
            </a:r>
            <a:r>
              <a:rPr lang="en-US" dirty="0">
                <a:latin typeface="Aptos Display" panose="020B0004020202020204" pitchFamily="34" charset="0"/>
              </a:rPr>
              <a:t>, so </a:t>
            </a:r>
            <a:r>
              <a:rPr lang="en-US" dirty="0" err="1">
                <a:latin typeface="Aptos Display" panose="020B0004020202020204" pitchFamily="34" charset="0"/>
              </a:rPr>
              <a:t>sánh</a:t>
            </a:r>
            <a:r>
              <a:rPr lang="en-US" dirty="0">
                <a:latin typeface="Aptos Display" panose="020B0004020202020204" pitchFamily="34" charset="0"/>
              </a:rPr>
              <a:t> </a:t>
            </a:r>
            <a:r>
              <a:rPr lang="en-US" dirty="0" err="1">
                <a:latin typeface="Aptos Display" panose="020B0004020202020204" pitchFamily="34" charset="0"/>
              </a:rPr>
              <a:t>các</a:t>
            </a:r>
            <a:r>
              <a:rPr lang="en-US" dirty="0">
                <a:latin typeface="Aptos Display" panose="020B0004020202020204" pitchFamily="34" charset="0"/>
              </a:rPr>
              <a:t> pixel </a:t>
            </a:r>
            <a:r>
              <a:rPr lang="en-US" dirty="0" err="1">
                <a:latin typeface="Aptos Display" panose="020B0004020202020204" pitchFamily="34" charset="0"/>
              </a:rPr>
              <a:t>xung</a:t>
            </a:r>
            <a:r>
              <a:rPr lang="en-US" dirty="0">
                <a:latin typeface="Aptos Display" panose="020B0004020202020204" pitchFamily="34" charset="0"/>
              </a:rPr>
              <a:t> </a:t>
            </a:r>
            <a:r>
              <a:rPr lang="en-US" dirty="0" err="1">
                <a:latin typeface="Aptos Display" panose="020B0004020202020204" pitchFamily="34" charset="0"/>
              </a:rPr>
              <a:t>quanh</a:t>
            </a:r>
            <a:r>
              <a:rPr lang="en-US" dirty="0">
                <a:latin typeface="Aptos Display" panose="020B0004020202020204" pitchFamily="34" charset="0"/>
              </a:rPr>
              <a:t>:</a:t>
            </a:r>
            <a:r>
              <a:rPr lang="vi-VN" dirty="0">
                <a:latin typeface="Aptos Display" panose="020B0004020202020204" pitchFamily="34" charset="0"/>
              </a:rPr>
              <a:t> </a:t>
            </a:r>
          </a:p>
          <a:p>
            <a:r>
              <a:rPr lang="en-US" dirty="0">
                <a:latin typeface="Aptos Display" panose="020B0004020202020204" pitchFamily="34" charset="0"/>
              </a:rPr>
              <a:t>1 </a:t>
            </a:r>
            <a:r>
              <a:rPr lang="en-US" dirty="0" err="1">
                <a:latin typeface="Aptos Display" panose="020B0004020202020204" pitchFamily="34" charset="0"/>
              </a:rPr>
              <a:t>nếu</a:t>
            </a:r>
            <a:r>
              <a:rPr lang="en-US" dirty="0">
                <a:latin typeface="Aptos Display" panose="020B0004020202020204" pitchFamily="34" charset="0"/>
              </a:rPr>
              <a:t> pixel </a:t>
            </a:r>
            <a:r>
              <a:rPr lang="en-US" dirty="0" err="1">
                <a:latin typeface="Aptos Display" panose="020B0004020202020204" pitchFamily="34" charset="0"/>
              </a:rPr>
              <a:t>lân</a:t>
            </a:r>
            <a:r>
              <a:rPr lang="en-US" dirty="0">
                <a:latin typeface="Aptos Display" panose="020B0004020202020204" pitchFamily="34" charset="0"/>
              </a:rPr>
              <a:t> </a:t>
            </a:r>
            <a:r>
              <a:rPr lang="en-US" dirty="0" err="1">
                <a:latin typeface="Aptos Display" panose="020B0004020202020204" pitchFamily="34" charset="0"/>
              </a:rPr>
              <a:t>cận</a:t>
            </a:r>
            <a:r>
              <a:rPr lang="en-US" dirty="0">
                <a:latin typeface="Aptos Display" panose="020B0004020202020204" pitchFamily="34" charset="0"/>
              </a:rPr>
              <a:t> ≥ pixel </a:t>
            </a:r>
            <a:r>
              <a:rPr lang="en-US" dirty="0" err="1">
                <a:latin typeface="Aptos Display" panose="020B0004020202020204" pitchFamily="34" charset="0"/>
              </a:rPr>
              <a:t>trung</a:t>
            </a:r>
            <a:r>
              <a:rPr lang="en-US" dirty="0">
                <a:latin typeface="Aptos Display" panose="020B0004020202020204" pitchFamily="34" charset="0"/>
              </a:rPr>
              <a:t> </a:t>
            </a:r>
            <a:r>
              <a:rPr lang="vi-VN" dirty="0">
                <a:latin typeface="Aptos Display" panose="020B0004020202020204" pitchFamily="34" charset="0"/>
              </a:rPr>
              <a:t>tâm, </a:t>
            </a:r>
          </a:p>
          <a:p>
            <a:r>
              <a:rPr lang="en-US" dirty="0">
                <a:latin typeface="Aptos Display" panose="020B0004020202020204" pitchFamily="34" charset="0"/>
              </a:rPr>
              <a:t>0 </a:t>
            </a:r>
            <a:r>
              <a:rPr lang="en-US" dirty="0" err="1">
                <a:latin typeface="Aptos Display" panose="020B0004020202020204" pitchFamily="34" charset="0"/>
              </a:rPr>
              <a:t>nếu</a:t>
            </a:r>
            <a:r>
              <a:rPr lang="en-US" dirty="0">
                <a:latin typeface="Aptos Display" panose="020B0004020202020204" pitchFamily="34" charset="0"/>
              </a:rPr>
              <a:t> pixel </a:t>
            </a:r>
            <a:r>
              <a:rPr lang="en-US" dirty="0" err="1">
                <a:latin typeface="Aptos Display" panose="020B0004020202020204" pitchFamily="34" charset="0"/>
              </a:rPr>
              <a:t>lân</a:t>
            </a:r>
            <a:r>
              <a:rPr lang="en-US" dirty="0">
                <a:latin typeface="Aptos Display" panose="020B0004020202020204" pitchFamily="34" charset="0"/>
              </a:rPr>
              <a:t> </a:t>
            </a:r>
            <a:r>
              <a:rPr lang="en-US" dirty="0" err="1">
                <a:latin typeface="Aptos Display" panose="020B0004020202020204" pitchFamily="34" charset="0"/>
              </a:rPr>
              <a:t>cận</a:t>
            </a:r>
            <a:r>
              <a:rPr lang="en-US" dirty="0">
                <a:latin typeface="Aptos Display" panose="020B0004020202020204" pitchFamily="34" charset="0"/>
              </a:rPr>
              <a:t> &lt; pixel </a:t>
            </a:r>
            <a:r>
              <a:rPr lang="en-US" dirty="0" err="1">
                <a:latin typeface="Aptos Display" panose="020B0004020202020204" pitchFamily="34" charset="0"/>
              </a:rPr>
              <a:t>trung</a:t>
            </a:r>
            <a:r>
              <a:rPr lang="en-US" dirty="0">
                <a:latin typeface="Aptos Display" panose="020B0004020202020204" pitchFamily="34" charset="0"/>
              </a:rPr>
              <a:t> </a:t>
            </a:r>
            <a:r>
              <a:rPr lang="en-US" dirty="0" err="1">
                <a:latin typeface="Aptos Display" panose="020B0004020202020204" pitchFamily="34" charset="0"/>
              </a:rPr>
              <a:t>tâm</a:t>
            </a:r>
            <a:endParaRPr lang="en-US" dirty="0">
              <a:latin typeface="Aptos Display" panose="020B0004020202020204" pitchFamily="34" charset="0"/>
            </a:endParaRPr>
          </a:p>
        </p:txBody>
      </p:sp>
      <p:sp>
        <p:nvSpPr>
          <p:cNvPr id="24" name="TextBox 23">
            <a:extLst>
              <a:ext uri="{FF2B5EF4-FFF2-40B4-BE49-F238E27FC236}">
                <a16:creationId xmlns:a16="http://schemas.microsoft.com/office/drawing/2014/main" id="{119DA87E-9F9B-918C-0C5B-0F4F72ACDDC2}"/>
              </a:ext>
            </a:extLst>
          </p:cNvPr>
          <p:cNvSpPr txBox="1"/>
          <p:nvPr/>
        </p:nvSpPr>
        <p:spPr>
          <a:xfrm>
            <a:off x="753034" y="4164046"/>
            <a:ext cx="5484635" cy="646331"/>
          </a:xfrm>
          <a:prstGeom prst="rect">
            <a:avLst/>
          </a:prstGeom>
          <a:noFill/>
        </p:spPr>
        <p:txBody>
          <a:bodyPr wrap="square">
            <a:spAutoFit/>
          </a:bodyPr>
          <a:lstStyle/>
          <a:p>
            <a:r>
              <a:rPr lang="vi-VN" dirty="0">
                <a:latin typeface="Aptos Display" panose="020B0004020202020204" pitchFamily="34" charset="0"/>
              </a:rPr>
              <a:t>Áp dụng cho toàn ảnh → thu được bản đồ LBP, tính histogram làm vector đặc trưng.</a:t>
            </a:r>
            <a:endParaRPr lang="en-US" dirty="0">
              <a:latin typeface="Aptos Display" panose="020B0004020202020204" pitchFamily="34" charset="0"/>
            </a:endParaRPr>
          </a:p>
        </p:txBody>
      </p:sp>
      <p:sp>
        <p:nvSpPr>
          <p:cNvPr id="30" name="TextBox 29">
            <a:extLst>
              <a:ext uri="{FF2B5EF4-FFF2-40B4-BE49-F238E27FC236}">
                <a16:creationId xmlns:a16="http://schemas.microsoft.com/office/drawing/2014/main" id="{DCBC3DD6-3AFD-18F4-1B09-1DF17A107700}"/>
              </a:ext>
            </a:extLst>
          </p:cNvPr>
          <p:cNvSpPr txBox="1"/>
          <p:nvPr/>
        </p:nvSpPr>
        <p:spPr>
          <a:xfrm>
            <a:off x="1488609" y="5117468"/>
            <a:ext cx="4749060" cy="646331"/>
          </a:xfrm>
          <a:prstGeom prst="rect">
            <a:avLst/>
          </a:prstGeom>
          <a:noFill/>
        </p:spPr>
        <p:txBody>
          <a:bodyPr wrap="square">
            <a:spAutoFit/>
          </a:bodyPr>
          <a:lstStyle/>
          <a:p>
            <a:r>
              <a:rPr lang="vi-VN" dirty="0">
                <a:latin typeface="Aptos Display" panose="020B0004020202020204" pitchFamily="34" charset="0"/>
              </a:rPr>
              <a:t>Đơn giản, nhanh, bền với ánh sáng, phù hợp để mô tả kết cấu và phân loại lỗi bề mặt</a:t>
            </a:r>
            <a:endParaRPr lang="en-US" dirty="0">
              <a:latin typeface="Aptos Display" panose="020B0004020202020204" pitchFamily="34" charset="0"/>
            </a:endParaRPr>
          </a:p>
        </p:txBody>
      </p:sp>
      <p:sp>
        <p:nvSpPr>
          <p:cNvPr id="31" name="Arrow: Right 30">
            <a:extLst>
              <a:ext uri="{FF2B5EF4-FFF2-40B4-BE49-F238E27FC236}">
                <a16:creationId xmlns:a16="http://schemas.microsoft.com/office/drawing/2014/main" id="{F1F0D6DC-22C4-D425-6C63-E59CFB9A4517}"/>
              </a:ext>
            </a:extLst>
          </p:cNvPr>
          <p:cNvSpPr/>
          <p:nvPr/>
        </p:nvSpPr>
        <p:spPr>
          <a:xfrm>
            <a:off x="909549" y="5308532"/>
            <a:ext cx="452487" cy="2642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Example-of-a-LBP-calculation-feature-extraction">
            <a:extLst>
              <a:ext uri="{FF2B5EF4-FFF2-40B4-BE49-F238E27FC236}">
                <a16:creationId xmlns:a16="http://schemas.microsoft.com/office/drawing/2014/main" id="{E8E9CFA9-61AE-9558-2DFF-E2EB9D7AEC0D}"/>
              </a:ext>
            </a:extLst>
          </p:cNvPr>
          <p:cNvPicPr>
            <a:picLocks noChangeAspect="1"/>
          </p:cNvPicPr>
          <p:nvPr/>
        </p:nvPicPr>
        <p:blipFill>
          <a:blip r:embed="rId4"/>
          <a:stretch>
            <a:fillRect/>
          </a:stretch>
        </p:blipFill>
        <p:spPr>
          <a:xfrm>
            <a:off x="7398110" y="1399899"/>
            <a:ext cx="3490575" cy="3717569"/>
          </a:xfrm>
          <a:prstGeom prst="rect">
            <a:avLst/>
          </a:prstGeom>
        </p:spPr>
      </p:pic>
      <p:sp>
        <p:nvSpPr>
          <p:cNvPr id="15" name="TextBox 14">
            <a:extLst>
              <a:ext uri="{FF2B5EF4-FFF2-40B4-BE49-F238E27FC236}">
                <a16:creationId xmlns:a16="http://schemas.microsoft.com/office/drawing/2014/main" id="{B20FD7CE-901A-2342-68BB-2D628409B9A9}"/>
              </a:ext>
            </a:extLst>
          </p:cNvPr>
          <p:cNvSpPr txBox="1"/>
          <p:nvPr/>
        </p:nvSpPr>
        <p:spPr>
          <a:xfrm>
            <a:off x="752181" y="2970774"/>
            <a:ext cx="5485488" cy="923330"/>
          </a:xfrm>
          <a:prstGeom prst="rect">
            <a:avLst/>
          </a:prstGeom>
          <a:noFill/>
        </p:spPr>
        <p:txBody>
          <a:bodyPr wrap="square">
            <a:spAutoFit/>
          </a:bodyPr>
          <a:lstStyle/>
          <a:p>
            <a:r>
              <a:rPr lang="en-US" dirty="0">
                <a:latin typeface="Aptos Display" panose="020B0004020202020204" pitchFamily="34" charset="0"/>
              </a:rPr>
              <a:t>Các </a:t>
            </a:r>
            <a:r>
              <a:rPr lang="en-US" dirty="0" err="1">
                <a:latin typeface="Aptos Display" panose="020B0004020202020204" pitchFamily="34" charset="0"/>
              </a:rPr>
              <a:t>giá</a:t>
            </a:r>
            <a:r>
              <a:rPr lang="en-US" dirty="0">
                <a:latin typeface="Aptos Display" panose="020B0004020202020204" pitchFamily="34" charset="0"/>
              </a:rPr>
              <a:t> </a:t>
            </a:r>
            <a:r>
              <a:rPr lang="en-US" dirty="0" err="1">
                <a:latin typeface="Aptos Display" panose="020B0004020202020204" pitchFamily="34" charset="0"/>
              </a:rPr>
              <a:t>trị</a:t>
            </a:r>
            <a:r>
              <a:rPr lang="en-US" dirty="0">
                <a:latin typeface="Aptos Display" panose="020B0004020202020204" pitchFamily="34" charset="0"/>
              </a:rPr>
              <a:t> 0/1 </a:t>
            </a:r>
            <a:r>
              <a:rPr lang="en-US" dirty="0" err="1">
                <a:latin typeface="Aptos Display" panose="020B0004020202020204" pitchFamily="34" charset="0"/>
              </a:rPr>
              <a:t>này</a:t>
            </a:r>
            <a:r>
              <a:rPr lang="en-US" dirty="0">
                <a:latin typeface="Aptos Display" panose="020B0004020202020204" pitchFamily="34" charset="0"/>
              </a:rPr>
              <a:t> </a:t>
            </a:r>
            <a:r>
              <a:rPr lang="en-US" dirty="0" err="1">
                <a:latin typeface="Aptos Display" panose="020B0004020202020204" pitchFamily="34" charset="0"/>
              </a:rPr>
              <a:t>theo</a:t>
            </a:r>
            <a:r>
              <a:rPr lang="en-US" dirty="0">
                <a:latin typeface="Aptos Display" panose="020B0004020202020204" pitchFamily="34" charset="0"/>
              </a:rPr>
              <a:t> </a:t>
            </a:r>
            <a:r>
              <a:rPr lang="en-US" dirty="0" err="1">
                <a:latin typeface="Aptos Display" panose="020B0004020202020204" pitchFamily="34" charset="0"/>
              </a:rPr>
              <a:t>thứ</a:t>
            </a:r>
            <a:r>
              <a:rPr lang="en-US" dirty="0">
                <a:latin typeface="Aptos Display" panose="020B0004020202020204" pitchFamily="34" charset="0"/>
              </a:rPr>
              <a:t> </a:t>
            </a:r>
            <a:r>
              <a:rPr lang="en-US" dirty="0" err="1">
                <a:latin typeface="Aptos Display" panose="020B0004020202020204" pitchFamily="34" charset="0"/>
              </a:rPr>
              <a:t>tự</a:t>
            </a:r>
            <a:r>
              <a:rPr lang="en-US" dirty="0">
                <a:latin typeface="Aptos Display" panose="020B0004020202020204" pitchFamily="34" charset="0"/>
              </a:rPr>
              <a:t> </a:t>
            </a:r>
            <a:r>
              <a:rPr lang="en-US" dirty="0" err="1">
                <a:latin typeface="Aptos Display" panose="020B0004020202020204" pitchFamily="34" charset="0"/>
              </a:rPr>
              <a:t>vòng</a:t>
            </a:r>
            <a:r>
              <a:rPr lang="en-US" dirty="0">
                <a:latin typeface="Aptos Display" panose="020B0004020202020204" pitchFamily="34" charset="0"/>
              </a:rPr>
              <a:t> </a:t>
            </a:r>
            <a:r>
              <a:rPr lang="en-US" dirty="0" err="1">
                <a:latin typeface="Aptos Display" panose="020B0004020202020204" pitchFamily="34" charset="0"/>
              </a:rPr>
              <a:t>quanh</a:t>
            </a:r>
            <a:r>
              <a:rPr lang="en-US" dirty="0">
                <a:latin typeface="Aptos Display" panose="020B0004020202020204" pitchFamily="34" charset="0"/>
              </a:rPr>
              <a:t> pixel </a:t>
            </a:r>
            <a:r>
              <a:rPr lang="en-US" dirty="0" err="1">
                <a:latin typeface="Aptos Display" panose="020B0004020202020204" pitchFamily="34" charset="0"/>
              </a:rPr>
              <a:t>trung</a:t>
            </a:r>
            <a:r>
              <a:rPr lang="en-US" dirty="0">
                <a:latin typeface="Aptos Display" panose="020B0004020202020204" pitchFamily="34" charset="0"/>
              </a:rPr>
              <a:t> </a:t>
            </a:r>
            <a:r>
              <a:rPr lang="en-US" dirty="0" err="1">
                <a:latin typeface="Aptos Display" panose="020B0004020202020204" pitchFamily="34" charset="0"/>
              </a:rPr>
              <a:t>tâm</a:t>
            </a:r>
            <a:r>
              <a:rPr lang="en-US" dirty="0">
                <a:latin typeface="Aptos Display" panose="020B0004020202020204" pitchFamily="34" charset="0"/>
              </a:rPr>
              <a:t> </a:t>
            </a:r>
            <a:r>
              <a:rPr lang="vi-VN" dirty="0">
                <a:latin typeface="Aptos Display" panose="020B0004020202020204" pitchFamily="34" charset="0"/>
              </a:rPr>
              <a:t>theo chiều kim đồng hồ </a:t>
            </a:r>
            <a:r>
              <a:rPr lang="en-US" dirty="0" err="1">
                <a:latin typeface="Aptos Display" panose="020B0004020202020204" pitchFamily="34" charset="0"/>
              </a:rPr>
              <a:t>tạo</a:t>
            </a:r>
            <a:r>
              <a:rPr lang="en-US" dirty="0">
                <a:latin typeface="Aptos Display" panose="020B0004020202020204" pitchFamily="34" charset="0"/>
              </a:rPr>
              <a:t> </a:t>
            </a:r>
            <a:r>
              <a:rPr lang="en-US" dirty="0" err="1">
                <a:latin typeface="Aptos Display" panose="020B0004020202020204" pitchFamily="34" charset="0"/>
              </a:rPr>
              <a:t>thành</a:t>
            </a:r>
            <a:r>
              <a:rPr lang="en-US" dirty="0">
                <a:latin typeface="Aptos Display" panose="020B0004020202020204" pitchFamily="34" charset="0"/>
              </a:rPr>
              <a:t> </a:t>
            </a:r>
            <a:r>
              <a:rPr lang="en-US" dirty="0" err="1">
                <a:latin typeface="Aptos Display" panose="020B0004020202020204" pitchFamily="34" charset="0"/>
              </a:rPr>
              <a:t>chuỗi</a:t>
            </a:r>
            <a:r>
              <a:rPr lang="en-US" dirty="0">
                <a:latin typeface="Aptos Display" panose="020B0004020202020204" pitchFamily="34" charset="0"/>
              </a:rPr>
              <a:t> </a:t>
            </a:r>
            <a:r>
              <a:rPr lang="en-US" dirty="0" err="1">
                <a:latin typeface="Aptos Display" panose="020B0004020202020204" pitchFamily="34" charset="0"/>
              </a:rPr>
              <a:t>nhị</a:t>
            </a:r>
            <a:r>
              <a:rPr lang="en-US" dirty="0">
                <a:latin typeface="Aptos Display" panose="020B0004020202020204" pitchFamily="34" charset="0"/>
              </a:rPr>
              <a:t> </a:t>
            </a:r>
            <a:r>
              <a:rPr lang="en-US" dirty="0" err="1">
                <a:latin typeface="Aptos Display" panose="020B0004020202020204" pitchFamily="34" charset="0"/>
              </a:rPr>
              <a:t>phân</a:t>
            </a:r>
            <a:r>
              <a:rPr lang="en-US" dirty="0">
                <a:latin typeface="Aptos Display" panose="020B0004020202020204" pitchFamily="34" charset="0"/>
              </a:rPr>
              <a:t>, </a:t>
            </a:r>
            <a:r>
              <a:rPr lang="en-US" dirty="0" err="1">
                <a:latin typeface="Aptos Display" panose="020B0004020202020204" pitchFamily="34" charset="0"/>
              </a:rPr>
              <a:t>gọi</a:t>
            </a:r>
            <a:r>
              <a:rPr lang="en-US" dirty="0">
                <a:latin typeface="Aptos Display" panose="020B0004020202020204" pitchFamily="34" charset="0"/>
              </a:rPr>
              <a:t> </a:t>
            </a:r>
            <a:r>
              <a:rPr lang="en-US" dirty="0" err="1">
                <a:latin typeface="Aptos Display" panose="020B0004020202020204" pitchFamily="34" charset="0"/>
              </a:rPr>
              <a:t>là</a:t>
            </a:r>
            <a:r>
              <a:rPr lang="en-US" dirty="0">
                <a:latin typeface="Aptos Display" panose="020B0004020202020204" pitchFamily="34" charset="0"/>
              </a:rPr>
              <a:t> </a:t>
            </a:r>
            <a:r>
              <a:rPr lang="en-US" dirty="0" err="1">
                <a:latin typeface="Aptos Display" panose="020B0004020202020204" pitchFamily="34" charset="0"/>
              </a:rPr>
              <a:t>mã</a:t>
            </a:r>
            <a:r>
              <a:rPr lang="en-US" dirty="0">
                <a:latin typeface="Aptos Display" panose="020B0004020202020204" pitchFamily="34" charset="0"/>
              </a:rPr>
              <a:t> LBP</a:t>
            </a:r>
          </a:p>
        </p:txBody>
      </p:sp>
    </p:spTree>
    <p:extLst>
      <p:ext uri="{BB962C8B-B14F-4D97-AF65-F5344CB8AC3E}">
        <p14:creationId xmlns:p14="http://schemas.microsoft.com/office/powerpoint/2010/main" val="21784103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0" grpId="0"/>
      <p:bldP spid="31" grpId="0" animBg="1"/>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2709</TotalTime>
  <Words>3489</Words>
  <Application>Microsoft Office PowerPoint</Application>
  <PresentationFormat>Widescreen</PresentationFormat>
  <Paragraphs>566</Paragraphs>
  <Slides>50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Apoto</vt:lpstr>
      <vt:lpstr>Aptos</vt:lpstr>
      <vt:lpstr>Aptos Display</vt:lpstr>
      <vt:lpstr>Arial</vt:lpstr>
      <vt:lpstr>Arial Rounded MT Bold</vt:lpstr>
      <vt:lpstr>Calibri</vt:lpstr>
      <vt:lpstr>SVN-Gilroy Heavy</vt:lpstr>
      <vt:lpstr>SVN-Gilroy Light</vt:lpstr>
      <vt:lpstr>SVN-Gilroy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Huỳnh Việt Tiến</dc:creator>
  <cp:lastModifiedBy>Gaming NTT</cp:lastModifiedBy>
  <cp:revision>26</cp:revision>
  <dcterms:created xsi:type="dcterms:W3CDTF">2025-05-16T06:21:15Z</dcterms:created>
  <dcterms:modified xsi:type="dcterms:W3CDTF">2025-11-24T17:28:30Z</dcterms:modified>
</cp:coreProperties>
</file>